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75" r:id="rId1"/>
  </p:sldMasterIdLst>
  <p:notesMasterIdLst>
    <p:notesMasterId r:id="rId37"/>
  </p:notesMasterIdLst>
  <p:sldIdLst>
    <p:sldId id="452" r:id="rId2"/>
    <p:sldId id="437" r:id="rId3"/>
    <p:sldId id="435" r:id="rId4"/>
    <p:sldId id="438" r:id="rId5"/>
    <p:sldId id="398" r:id="rId6"/>
    <p:sldId id="399" r:id="rId7"/>
    <p:sldId id="400" r:id="rId8"/>
    <p:sldId id="401" r:id="rId9"/>
    <p:sldId id="446" r:id="rId10"/>
    <p:sldId id="450" r:id="rId11"/>
    <p:sldId id="451" r:id="rId12"/>
    <p:sldId id="418" r:id="rId13"/>
    <p:sldId id="417" r:id="rId14"/>
    <p:sldId id="329" r:id="rId15"/>
    <p:sldId id="332" r:id="rId16"/>
    <p:sldId id="421" r:id="rId17"/>
    <p:sldId id="338" r:id="rId18"/>
    <p:sldId id="339" r:id="rId19"/>
    <p:sldId id="445" r:id="rId20"/>
    <p:sldId id="429" r:id="rId21"/>
    <p:sldId id="341" r:id="rId22"/>
    <p:sldId id="422" r:id="rId23"/>
    <p:sldId id="423" r:id="rId24"/>
    <p:sldId id="343" r:id="rId25"/>
    <p:sldId id="449" r:id="rId26"/>
    <p:sldId id="395" r:id="rId27"/>
    <p:sldId id="425" r:id="rId28"/>
    <p:sldId id="344" r:id="rId29"/>
    <p:sldId id="426" r:id="rId30"/>
    <p:sldId id="415" r:id="rId31"/>
    <p:sldId id="345" r:id="rId32"/>
    <p:sldId id="448" r:id="rId33"/>
    <p:sldId id="404" r:id="rId34"/>
    <p:sldId id="347" r:id="rId35"/>
    <p:sldId id="453" r:id="rId36"/>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640" autoAdjust="0"/>
    <p:restoredTop sz="94660"/>
  </p:normalViewPr>
  <p:slideViewPr>
    <p:cSldViewPr>
      <p:cViewPr varScale="1">
        <p:scale>
          <a:sx n="42" d="100"/>
          <a:sy n="42" d="100"/>
        </p:scale>
        <p:origin x="1392"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86368412-99A1-47D7-87C7-155D6FC6BBEC}" type="datetimeFigureOut">
              <a:rPr lang="fa-IR" smtClean="0"/>
              <a:pPr/>
              <a:t>1443/04/03</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787B39E-5B5E-41CA-9C7E-1CFE685C8384}" type="slidenum">
              <a:rPr lang="fa-IR" smtClean="0"/>
              <a:pPr/>
              <a:t>‹#›</a:t>
            </a:fld>
            <a:endParaRPr lang="fa-IR"/>
          </a:p>
        </p:txBody>
      </p:sp>
    </p:spTree>
    <p:extLst>
      <p:ext uri="{BB962C8B-B14F-4D97-AF65-F5344CB8AC3E}">
        <p14:creationId xmlns:p14="http://schemas.microsoft.com/office/powerpoint/2010/main" val="58813372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487357C-5048-4575-86F9-C6FD99D7B52D}" type="slidenum">
              <a:rPr lang="fa-IR" smtClean="0"/>
              <a:pPr/>
              <a:t>15</a:t>
            </a:fld>
            <a:endParaRPr lang="fa-I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fld id="{4A793247-45F4-469C-A4FC-8C6194FAE224}" type="datetimeFigureOut">
              <a:rPr lang="fa-IR" smtClean="0"/>
              <a:pPr/>
              <a:t>1443/04/03</a:t>
            </a:fld>
            <a:endParaRPr lang="fa-IR"/>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endParaRPr lang="fa-IR"/>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1368008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A793247-45F4-469C-A4FC-8C6194FAE224}" type="datetimeFigureOut">
              <a:rPr lang="fa-IR" smtClean="0"/>
              <a:pPr/>
              <a:t>1443/04/03</a:t>
            </a:fld>
            <a:endParaRPr lang="fa-IR"/>
          </a:p>
        </p:txBody>
      </p:sp>
      <p:sp>
        <p:nvSpPr>
          <p:cNvPr id="6" name="Footer Placeholder 5"/>
          <p:cNvSpPr>
            <a:spLocks noGrp="1"/>
          </p:cNvSpPr>
          <p:nvPr>
            <p:ph type="ftr" sz="quarter" idx="11"/>
          </p:nvPr>
        </p:nvSpPr>
        <p:spPr/>
        <p:txBody>
          <a:bodyPr/>
          <a:lstStyle/>
          <a:p>
            <a:endParaRPr lang="fa-I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2881448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n-US" smtClean="0"/>
              <a:t>Click to edit Master title style</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A793247-45F4-469C-A4FC-8C6194FAE224}" type="datetimeFigureOut">
              <a:rPr lang="fa-IR" smtClean="0"/>
              <a:pPr/>
              <a:t>1443/04/03</a:t>
            </a:fld>
            <a:endParaRPr lang="fa-IR"/>
          </a:p>
        </p:txBody>
      </p:sp>
      <p:sp>
        <p:nvSpPr>
          <p:cNvPr id="5" name="Footer Placeholder 4"/>
          <p:cNvSpPr>
            <a:spLocks noGrp="1"/>
          </p:cNvSpPr>
          <p:nvPr>
            <p:ph type="ftr" sz="quarter" idx="11"/>
          </p:nvPr>
        </p:nvSpPr>
        <p:spPr/>
        <p:txBody>
          <a:bodyPr/>
          <a:lstStyle/>
          <a:p>
            <a:endParaRPr lang="fa-I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4057630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n-US" smtClean="0"/>
              <a:t>Click to edit Master title style</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A793247-45F4-469C-A4FC-8C6194FAE224}" type="datetimeFigureOut">
              <a:rPr lang="fa-IR" smtClean="0"/>
              <a:pPr/>
              <a:t>1443/04/03</a:t>
            </a:fld>
            <a:endParaRPr lang="fa-IR"/>
          </a:p>
        </p:txBody>
      </p:sp>
      <p:sp>
        <p:nvSpPr>
          <p:cNvPr id="5" name="Footer Placeholder 4"/>
          <p:cNvSpPr>
            <a:spLocks noGrp="1"/>
          </p:cNvSpPr>
          <p:nvPr>
            <p:ph type="ftr" sz="quarter" idx="11"/>
          </p:nvPr>
        </p:nvSpPr>
        <p:spPr/>
        <p:txBody>
          <a:bodyPr/>
          <a:lstStyle/>
          <a:p>
            <a:endParaRPr lang="fa-I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38616420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A793247-45F4-469C-A4FC-8C6194FAE224}" type="datetimeFigureOut">
              <a:rPr lang="fa-IR" smtClean="0"/>
              <a:pPr/>
              <a:t>1443/04/03</a:t>
            </a:fld>
            <a:endParaRPr lang="fa-IR"/>
          </a:p>
        </p:txBody>
      </p:sp>
      <p:sp>
        <p:nvSpPr>
          <p:cNvPr id="5" name="Footer Placeholder 4"/>
          <p:cNvSpPr>
            <a:spLocks noGrp="1"/>
          </p:cNvSpPr>
          <p:nvPr>
            <p:ph type="ftr" sz="quarter" idx="11"/>
          </p:nvPr>
        </p:nvSpPr>
        <p:spPr/>
        <p:txBody>
          <a:bodyPr/>
          <a:lstStyle/>
          <a:p>
            <a:endParaRPr lang="fa-IR"/>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3965241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A793247-45F4-469C-A4FC-8C6194FAE224}" type="datetimeFigureOut">
              <a:rPr lang="fa-IR" smtClean="0"/>
              <a:pPr/>
              <a:t>1443/04/03</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331920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A793247-45F4-469C-A4FC-8C6194FAE224}" type="datetimeFigureOut">
              <a:rPr lang="fa-IR" smtClean="0"/>
              <a:pPr/>
              <a:t>1443/04/03</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2901169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621301" y="6387910"/>
            <a:ext cx="990599" cy="228659"/>
          </a:xfrm>
        </p:spPr>
        <p:txBody>
          <a:bodyPr/>
          <a:lstStyle/>
          <a:p>
            <a:fld id="{4A793247-45F4-469C-A4FC-8C6194FAE224}" type="datetimeFigureOut">
              <a:rPr lang="fa-IR" smtClean="0"/>
              <a:pPr/>
              <a:t>1443/04/03</a:t>
            </a:fld>
            <a:endParaRPr lang="fa-IR"/>
          </a:p>
        </p:txBody>
      </p:sp>
      <p:sp>
        <p:nvSpPr>
          <p:cNvPr id="5" name="Footer Placeholder 4"/>
          <p:cNvSpPr>
            <a:spLocks noGrp="1"/>
          </p:cNvSpPr>
          <p:nvPr>
            <p:ph type="ftr" sz="quarter" idx="11"/>
          </p:nvPr>
        </p:nvSpPr>
        <p:spPr>
          <a:xfrm>
            <a:off x="516133" y="6387910"/>
            <a:ext cx="3859795" cy="228660"/>
          </a:xfrm>
        </p:spPr>
        <p:txBody>
          <a:bodyPr/>
          <a:lstStyle/>
          <a:p>
            <a:endParaRPr lang="fa-IR"/>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40885844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793247-45F4-469C-A4FC-8C6194FAE224}" type="datetimeFigureOut">
              <a:rPr lang="fa-IR" smtClean="0"/>
              <a:pPr/>
              <a:t>1443/04/03</a:t>
            </a:fld>
            <a:endParaRPr lang="fa-IR"/>
          </a:p>
        </p:txBody>
      </p:sp>
      <p:sp>
        <p:nvSpPr>
          <p:cNvPr id="5" name="Footer Placeholder 4"/>
          <p:cNvSpPr>
            <a:spLocks noGrp="1"/>
          </p:cNvSpPr>
          <p:nvPr>
            <p:ph type="ftr" sz="quarter" idx="11"/>
          </p:nvPr>
        </p:nvSpPr>
        <p:spPr>
          <a:xfrm>
            <a:off x="538546" y="6365498"/>
            <a:ext cx="3859795" cy="228660"/>
          </a:xfrm>
        </p:spPr>
        <p:txBody>
          <a:bodyPr/>
          <a:lstStyle/>
          <a:p>
            <a:endParaRPr lang="fa-I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523040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4800" y="655638"/>
            <a:ext cx="4953000" cy="56356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381000" y="1600200"/>
            <a:ext cx="8305800" cy="4648200"/>
          </a:xfrm>
        </p:spPr>
        <p:txBody>
          <a:bodyPr/>
          <a:lstStyle/>
          <a:p>
            <a:r>
              <a:rPr lang="en-US" smtClean="0"/>
              <a:t>Click icon to add table</a:t>
            </a:r>
            <a:endParaRPr lang="en-US"/>
          </a:p>
        </p:txBody>
      </p:sp>
      <p:sp>
        <p:nvSpPr>
          <p:cNvPr id="4" name="Date Placeholder 3"/>
          <p:cNvSpPr>
            <a:spLocks noGrp="1"/>
          </p:cNvSpPr>
          <p:nvPr>
            <p:ph type="dt" sz="half" idx="10"/>
          </p:nvPr>
        </p:nvSpPr>
        <p:spPr>
          <a:xfrm>
            <a:off x="304800" y="6400800"/>
            <a:ext cx="2133600" cy="228600"/>
          </a:xfrm>
        </p:spPr>
        <p:txBody>
          <a:bodyPr/>
          <a:lstStyle>
            <a:lvl1pPr>
              <a:defRPr/>
            </a:lvl1pPr>
          </a:lstStyle>
          <a:p>
            <a:endParaRPr lang="en-US">
              <a:solidFill>
                <a:srgbClr val="575F6D"/>
              </a:solidFill>
            </a:endParaRPr>
          </a:p>
        </p:txBody>
      </p:sp>
      <p:sp>
        <p:nvSpPr>
          <p:cNvPr id="5" name="Footer Placeholder 4"/>
          <p:cNvSpPr>
            <a:spLocks noGrp="1"/>
          </p:cNvSpPr>
          <p:nvPr>
            <p:ph type="ftr" sz="quarter" idx="11"/>
          </p:nvPr>
        </p:nvSpPr>
        <p:spPr>
          <a:xfrm>
            <a:off x="6096000" y="6400800"/>
            <a:ext cx="2895600" cy="228600"/>
          </a:xfrm>
        </p:spPr>
        <p:txBody>
          <a:bodyPr/>
          <a:lstStyle>
            <a:lvl1pPr>
              <a:defRPr/>
            </a:lvl1pPr>
          </a:lstStyle>
          <a:p>
            <a:r>
              <a:rPr lang="en-US" smtClean="0">
                <a:solidFill>
                  <a:srgbClr val="575F6D"/>
                </a:solidFill>
              </a:rPr>
              <a:t>www.hospitalhealth.blogfa.com</a:t>
            </a:r>
            <a:endParaRPr lang="en-US">
              <a:solidFill>
                <a:srgbClr val="575F6D"/>
              </a:solidFill>
            </a:endParaRPr>
          </a:p>
        </p:txBody>
      </p:sp>
      <p:sp>
        <p:nvSpPr>
          <p:cNvPr id="6" name="Slide Number Placeholder 5"/>
          <p:cNvSpPr>
            <a:spLocks noGrp="1"/>
          </p:cNvSpPr>
          <p:nvPr>
            <p:ph type="sldNum" sz="quarter" idx="12"/>
          </p:nvPr>
        </p:nvSpPr>
        <p:spPr>
          <a:xfrm>
            <a:off x="2971800" y="6400800"/>
            <a:ext cx="2133600" cy="228600"/>
          </a:xfrm>
        </p:spPr>
        <p:txBody>
          <a:bodyPr/>
          <a:lstStyle>
            <a:lvl1pPr>
              <a:defRPr/>
            </a:lvl1pPr>
          </a:lstStyle>
          <a:p>
            <a:fld id="{7C3EF1F4-E41D-48A1-A3A0-D038235D4FC4}" type="slidenum">
              <a:rPr lang="en-US"/>
              <a:pPr/>
              <a:t>‹#›</a:t>
            </a:fld>
            <a:endParaRPr lang="en-US"/>
          </a:p>
        </p:txBody>
      </p:sp>
    </p:spTree>
    <p:extLst>
      <p:ext uri="{BB962C8B-B14F-4D97-AF65-F5344CB8AC3E}">
        <p14:creationId xmlns:p14="http://schemas.microsoft.com/office/powerpoint/2010/main" val="2389521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793247-45F4-469C-A4FC-8C6194FAE224}" type="datetimeFigureOut">
              <a:rPr lang="fa-IR" smtClean="0"/>
              <a:pPr/>
              <a:t>1443/04/03</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262625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A793247-45F4-469C-A4FC-8C6194FAE224}" type="datetimeFigureOut">
              <a:rPr lang="fa-IR" smtClean="0"/>
              <a:pPr/>
              <a:t>1443/04/03</a:t>
            </a:fld>
            <a:endParaRPr lang="fa-IR"/>
          </a:p>
        </p:txBody>
      </p:sp>
      <p:sp>
        <p:nvSpPr>
          <p:cNvPr id="5" name="Footer Placeholder 4"/>
          <p:cNvSpPr>
            <a:spLocks noGrp="1"/>
          </p:cNvSpPr>
          <p:nvPr>
            <p:ph type="ftr" sz="quarter" idx="11"/>
          </p:nvPr>
        </p:nvSpPr>
        <p:spPr/>
        <p:txBody>
          <a:bodyPr/>
          <a:lstStyle/>
          <a:p>
            <a:endParaRPr lang="fa-I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2185481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smtClean="0"/>
              <a:t>Click to edit Master title style</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A793247-45F4-469C-A4FC-8C6194FAE224}" type="datetimeFigureOut">
              <a:rPr lang="fa-IR" smtClean="0"/>
              <a:pPr/>
              <a:t>1443/04/03</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2481857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A793247-45F4-469C-A4FC-8C6194FAE224}" type="datetimeFigureOut">
              <a:rPr lang="fa-IR" smtClean="0"/>
              <a:pPr/>
              <a:t>1443/04/03</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3971817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A793247-45F4-469C-A4FC-8C6194FAE224}" type="datetimeFigureOut">
              <a:rPr lang="fa-IR" smtClean="0"/>
              <a:pPr/>
              <a:t>1443/04/03</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2201797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4A793247-45F4-469C-A4FC-8C6194FAE224}" type="datetimeFigureOut">
              <a:rPr lang="fa-IR" smtClean="0"/>
              <a:pPr/>
              <a:t>1443/04/03</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1459611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A793247-45F4-469C-A4FC-8C6194FAE224}" type="datetimeFigureOut">
              <a:rPr lang="fa-IR" smtClean="0"/>
              <a:pPr/>
              <a:t>1443/04/03</a:t>
            </a:fld>
            <a:endParaRPr lang="fa-IR"/>
          </a:p>
        </p:txBody>
      </p:sp>
      <p:sp>
        <p:nvSpPr>
          <p:cNvPr id="6" name="Footer Placeholder 5"/>
          <p:cNvSpPr>
            <a:spLocks noGrp="1"/>
          </p:cNvSpPr>
          <p:nvPr>
            <p:ph type="ftr" sz="quarter" idx="11"/>
          </p:nvPr>
        </p:nvSpPr>
        <p:spPr/>
        <p:txBody>
          <a:bodyPr/>
          <a:lstStyle/>
          <a:p>
            <a:endParaRPr lang="fa-I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2406854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A793247-45F4-469C-A4FC-8C6194FAE224}" type="datetimeFigureOut">
              <a:rPr lang="fa-IR" smtClean="0"/>
              <a:pPr/>
              <a:t>1443/04/03</a:t>
            </a:fld>
            <a:endParaRPr lang="fa-IR"/>
          </a:p>
        </p:txBody>
      </p:sp>
      <p:sp>
        <p:nvSpPr>
          <p:cNvPr id="6" name="Footer Placeholder 5"/>
          <p:cNvSpPr>
            <a:spLocks noGrp="1"/>
          </p:cNvSpPr>
          <p:nvPr>
            <p:ph type="ftr" sz="quarter" idx="11"/>
          </p:nvPr>
        </p:nvSpPr>
        <p:spPr/>
        <p:txBody>
          <a:bodyPr/>
          <a:lstStyle/>
          <a:p>
            <a:endParaRPr lang="fa-I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544255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20">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fld id="{4A793247-45F4-469C-A4FC-8C6194FAE224}" type="datetimeFigureOut">
              <a:rPr lang="fa-IR" smtClean="0"/>
              <a:pPr/>
              <a:t>1443/04/03</a:t>
            </a:fld>
            <a:endParaRPr lang="fa-IR"/>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endParaRPr lang="fa-IR"/>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686DBA15-1876-44A4-9BD6-A62BA43810BB}" type="slidenum">
              <a:rPr lang="fa-IR" smtClean="0"/>
              <a:pPr/>
              <a:t>‹#›</a:t>
            </a:fld>
            <a:endParaRPr lang="fa-IR"/>
          </a:p>
        </p:txBody>
      </p:sp>
    </p:spTree>
    <p:extLst>
      <p:ext uri="{BB962C8B-B14F-4D97-AF65-F5344CB8AC3E}">
        <p14:creationId xmlns:p14="http://schemas.microsoft.com/office/powerpoint/2010/main" val="4280651989"/>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 id="2147483792" r:id="rId17"/>
    <p:sldLayoutId id="2147483793" r:id="rId18"/>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t>به نام خداوند بخشاینده ی مهربان</a:t>
            </a:r>
            <a:endParaRPr lang="en-US" dirty="0">
              <a:solidFill>
                <a:srgbClr val="FF0000"/>
              </a:solidFill>
            </a:endParaRPr>
          </a:p>
        </p:txBody>
      </p:sp>
      <p:sp>
        <p:nvSpPr>
          <p:cNvPr id="3" name="Content Placeholder 2"/>
          <p:cNvSpPr>
            <a:spLocks noGrp="1"/>
          </p:cNvSpPr>
          <p:nvPr>
            <p:ph idx="1"/>
          </p:nvPr>
        </p:nvSpPr>
        <p:spPr/>
        <p:txBody>
          <a:bodyPr>
            <a:normAutofit/>
          </a:bodyPr>
          <a:lstStyle/>
          <a:p>
            <a:pPr algn="ctr" rtl="1"/>
            <a:r>
              <a:rPr lang="fa-IR" sz="4400" dirty="0" smtClean="0">
                <a:solidFill>
                  <a:schemeClr val="bg2">
                    <a:lumMod val="10000"/>
                  </a:schemeClr>
                </a:solidFill>
              </a:rPr>
              <a:t>آشنایی با محلولهای گند زدایی در بیمارستانها</a:t>
            </a:r>
            <a:endParaRPr lang="en-US" sz="4400" dirty="0">
              <a:solidFill>
                <a:schemeClr val="bg2">
                  <a:lumMod val="10000"/>
                </a:schemeClr>
              </a:solidFill>
            </a:endParaRPr>
          </a:p>
        </p:txBody>
      </p:sp>
    </p:spTree>
    <p:extLst>
      <p:ext uri="{BB962C8B-B14F-4D97-AF65-F5344CB8AC3E}">
        <p14:creationId xmlns:p14="http://schemas.microsoft.com/office/powerpoint/2010/main" val="1203507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892"/>
            <a:ext cx="8686800" cy="1368860"/>
          </a:xfrm>
        </p:spPr>
        <p:txBody>
          <a:bodyPr>
            <a:normAutofit/>
          </a:bodyPr>
          <a:lstStyle/>
          <a:p>
            <a:pPr algn="ctr"/>
            <a:r>
              <a:rPr lang="fa-IR" sz="4400" b="1" dirty="0" smtClean="0">
                <a:ln w="11430"/>
                <a:solidFill>
                  <a:schemeClr val="tx1"/>
                </a:solidFill>
                <a:effectLst>
                  <a:outerShdw blurRad="50800" dist="39000" dir="5460000" algn="tl">
                    <a:srgbClr val="000000">
                      <a:alpha val="38000"/>
                    </a:srgbClr>
                  </a:outerShdw>
                </a:effectLst>
                <a:latin typeface="Arial" pitchFamily="34" charset="0"/>
                <a:cs typeface="Arial" pitchFamily="34" charset="0"/>
              </a:rPr>
              <a:t>تعاریف کلیدی</a:t>
            </a:r>
            <a:endParaRPr lang="fa-IR" sz="4400" b="1" dirty="0">
              <a:solidFill>
                <a:schemeClr val="tx1"/>
              </a:solidFill>
            </a:endParaRPr>
          </a:p>
        </p:txBody>
      </p:sp>
      <p:sp>
        <p:nvSpPr>
          <p:cNvPr id="4" name="Content Placeholder 3"/>
          <p:cNvSpPr>
            <a:spLocks noGrp="1"/>
          </p:cNvSpPr>
          <p:nvPr>
            <p:ph idx="1"/>
          </p:nvPr>
        </p:nvSpPr>
        <p:spPr/>
        <p:txBody>
          <a:bodyPr/>
          <a:lstStyle/>
          <a:p>
            <a:pPr algn="ctr" eaLnBrk="0" hangingPunct="0">
              <a:buNone/>
            </a:pPr>
            <a:endParaRPr lang="en-US" altLang="en-US" sz="1800" b="1" dirty="0" smtClean="0">
              <a:latin typeface="Arial" pitchFamily="34" charset="0"/>
              <a:cs typeface="B Nazanin" pitchFamily="2" charset="-78"/>
            </a:endParaRPr>
          </a:p>
          <a:p>
            <a:pPr algn="ctr" eaLnBrk="0" hangingPunct="0"/>
            <a:endParaRPr lang="fa-IR" dirty="0"/>
          </a:p>
        </p:txBody>
      </p:sp>
      <p:sp>
        <p:nvSpPr>
          <p:cNvPr id="5" name="Rectangle 33"/>
          <p:cNvSpPr>
            <a:spLocks noChangeArrowheads="1"/>
          </p:cNvSpPr>
          <p:nvPr/>
        </p:nvSpPr>
        <p:spPr bwMode="gray">
          <a:xfrm>
            <a:off x="785786" y="2819400"/>
            <a:ext cx="2157439" cy="752476"/>
          </a:xfrm>
          <a:prstGeom prst="rect">
            <a:avLst/>
          </a:prstGeom>
          <a:gradFill rotWithShape="1">
            <a:gsLst>
              <a:gs pos="0">
                <a:schemeClr val="hlink"/>
              </a:gs>
              <a:gs pos="50000">
                <a:schemeClr val="hlink">
                  <a:gamma/>
                  <a:tint val="57647"/>
                  <a:invGamma/>
                </a:schemeClr>
              </a:gs>
              <a:gs pos="100000">
                <a:schemeClr val="hlink"/>
              </a:gs>
            </a:gsLst>
            <a:lin ang="2700000" scaled="1"/>
          </a:gradFill>
          <a:ln w="9525" algn="ctr">
            <a:noFill/>
            <a:miter lim="800000"/>
            <a:headEnd/>
            <a:tailEnd/>
          </a:ln>
          <a:effectLst/>
        </p:spPr>
        <p:txBody>
          <a:bodyPr wrap="none" anchor="ctr"/>
          <a:lstStyle/>
          <a:p>
            <a:pPr algn="ctr" eaLnBrk="0" hangingPunct="0"/>
            <a:r>
              <a:rPr lang="fa-IR" b="1" dirty="0" smtClean="0">
                <a:solidFill>
                  <a:schemeClr val="bg1"/>
                </a:solidFill>
                <a:effectLst>
                  <a:outerShdw blurRad="38100" dist="38100" dir="2700000" algn="tl">
                    <a:srgbClr val="000000"/>
                  </a:outerShdw>
                </a:effectLst>
              </a:rPr>
              <a:t>گندزدایی</a:t>
            </a:r>
          </a:p>
          <a:p>
            <a:pPr algn="ctr" eaLnBrk="0" hangingPunct="0"/>
            <a:r>
              <a:rPr lang="en-US" b="1" dirty="0" smtClean="0">
                <a:solidFill>
                  <a:schemeClr val="bg1"/>
                </a:solidFill>
                <a:effectLst>
                  <a:outerShdw blurRad="38100" dist="38100" dir="2700000" algn="tl">
                    <a:srgbClr val="000000"/>
                  </a:outerShdw>
                </a:effectLst>
              </a:rPr>
              <a:t>Disinfection</a:t>
            </a:r>
            <a:endParaRPr lang="en-US" b="1" dirty="0">
              <a:solidFill>
                <a:schemeClr val="bg1"/>
              </a:solidFill>
              <a:effectLst>
                <a:outerShdw blurRad="38100" dist="38100" dir="2700000" algn="tl">
                  <a:srgbClr val="000000"/>
                </a:outerShdw>
              </a:effectLst>
            </a:endParaRPr>
          </a:p>
        </p:txBody>
      </p:sp>
      <p:sp>
        <p:nvSpPr>
          <p:cNvPr id="6" name="Rectangle 5"/>
          <p:cNvSpPr/>
          <p:nvPr/>
        </p:nvSpPr>
        <p:spPr>
          <a:xfrm>
            <a:off x="3108697" y="3006118"/>
            <a:ext cx="5715000" cy="646331"/>
          </a:xfrm>
          <a:prstGeom prst="rect">
            <a:avLst/>
          </a:prstGeom>
        </p:spPr>
        <p:txBody>
          <a:bodyPr wrap="square">
            <a:spAutoFit/>
          </a:bodyPr>
          <a:lstStyle/>
          <a:p>
            <a:pPr algn="r" rtl="1"/>
            <a:r>
              <a:rPr lang="ar-SA" altLang="en-US" b="1" dirty="0" smtClean="0">
                <a:latin typeface="Arial" pitchFamily="34" charset="0"/>
                <a:cs typeface="B Nazanin" pitchFamily="2" charset="-78"/>
              </a:rPr>
              <a:t>حذف تعداد زياد يا همه</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ميكروارگانيسم هاي پاتوژني</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كه بر روي اشياء</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بيجان</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وجود</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دارند</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بجز</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اسپور باكتريها</a:t>
            </a:r>
            <a:endParaRPr lang="en-US" dirty="0">
              <a:cs typeface="B Nazanin" pitchFamily="2" charset="-78"/>
            </a:endParaRPr>
          </a:p>
        </p:txBody>
      </p:sp>
      <p:sp>
        <p:nvSpPr>
          <p:cNvPr id="7" name="Rectangle 30"/>
          <p:cNvSpPr>
            <a:spLocks noChangeArrowheads="1"/>
          </p:cNvSpPr>
          <p:nvPr/>
        </p:nvSpPr>
        <p:spPr bwMode="gray">
          <a:xfrm>
            <a:off x="736528" y="2030630"/>
            <a:ext cx="2227319" cy="629093"/>
          </a:xfrm>
          <a:prstGeom prst="rect">
            <a:avLst/>
          </a:prstGeom>
          <a:solidFill>
            <a:schemeClr val="tx2">
              <a:lumMod val="60000"/>
              <a:lumOff val="40000"/>
            </a:schemeClr>
          </a:solidFill>
          <a:ln w="9525" algn="ctr">
            <a:noFill/>
            <a:miter lim="800000"/>
            <a:headEnd/>
            <a:tailEnd/>
          </a:ln>
          <a:effectLst/>
        </p:spPr>
        <p:txBody>
          <a:bodyPr wrap="none" anchor="ctr"/>
          <a:lstStyle/>
          <a:p>
            <a:pPr algn="ctr" eaLnBrk="0" hangingPunct="0"/>
            <a:r>
              <a:rPr lang="en-US" b="1" dirty="0" smtClean="0">
                <a:solidFill>
                  <a:schemeClr val="bg1"/>
                </a:solidFill>
                <a:effectLst>
                  <a:outerShdw blurRad="38100" dist="38100" dir="2700000" algn="tl">
                    <a:srgbClr val="000000"/>
                  </a:outerShdw>
                </a:effectLst>
              </a:rPr>
              <a:t>  </a:t>
            </a:r>
            <a:r>
              <a:rPr lang="fa-IR" b="1" dirty="0" smtClean="0">
                <a:solidFill>
                  <a:schemeClr val="bg1"/>
                </a:solidFill>
                <a:effectLst>
                  <a:outerShdw blurRad="38100" dist="38100" dir="2700000" algn="tl">
                    <a:srgbClr val="000000"/>
                  </a:outerShdw>
                </a:effectLst>
              </a:rPr>
              <a:t>پاکسازی یا تمیز کردن</a:t>
            </a:r>
            <a:endParaRPr lang="en-US" b="1" dirty="0" smtClean="0">
              <a:solidFill>
                <a:schemeClr val="bg1"/>
              </a:solidFill>
              <a:effectLst>
                <a:outerShdw blurRad="38100" dist="38100" dir="2700000" algn="tl">
                  <a:srgbClr val="000000"/>
                </a:outerShdw>
              </a:effectLst>
            </a:endParaRPr>
          </a:p>
          <a:p>
            <a:pPr algn="ctr" eaLnBrk="0" hangingPunct="0"/>
            <a:r>
              <a:rPr lang="en-US" b="1" dirty="0" smtClean="0">
                <a:solidFill>
                  <a:schemeClr val="bg1"/>
                </a:solidFill>
                <a:effectLst>
                  <a:outerShdw blurRad="38100" dist="38100" dir="2700000" algn="tl">
                    <a:srgbClr val="000000"/>
                  </a:outerShdw>
                </a:effectLst>
              </a:rPr>
              <a:t>cleaning</a:t>
            </a:r>
            <a:endParaRPr lang="en-US" b="1" dirty="0">
              <a:solidFill>
                <a:schemeClr val="bg1"/>
              </a:solidFill>
              <a:effectLst>
                <a:outerShdw blurRad="38100" dist="38100" dir="2700000" algn="tl">
                  <a:srgbClr val="000000"/>
                </a:outerShdw>
              </a:effectLst>
            </a:endParaRPr>
          </a:p>
        </p:txBody>
      </p:sp>
      <p:sp>
        <p:nvSpPr>
          <p:cNvPr id="8" name="Rectangle 7"/>
          <p:cNvSpPr/>
          <p:nvPr/>
        </p:nvSpPr>
        <p:spPr>
          <a:xfrm>
            <a:off x="3015111" y="2011388"/>
            <a:ext cx="5819804" cy="923330"/>
          </a:xfrm>
          <a:prstGeom prst="rect">
            <a:avLst/>
          </a:prstGeom>
        </p:spPr>
        <p:txBody>
          <a:bodyPr wrap="square">
            <a:spAutoFit/>
          </a:bodyPr>
          <a:lstStyle/>
          <a:p>
            <a:pPr algn="r" rtl="1"/>
            <a:r>
              <a:rPr lang="ar-SA" altLang="en-US" b="1" dirty="0" smtClean="0">
                <a:latin typeface="Arial" pitchFamily="34" charset="0"/>
                <a:cs typeface="B Nazanin" pitchFamily="2" charset="-78"/>
              </a:rPr>
              <a:t>زدودن</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تمام مواد خارجي</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از</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روي اشياء كه بطور معمول</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بصورت فيزيكي</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و</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با استفاده از</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آب ، صابون</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مايع</a:t>
            </a:r>
            <a:r>
              <a:rPr lang="en-US" altLang="en-US" b="1" dirty="0" smtClean="0">
                <a:latin typeface="Arial" pitchFamily="34" charset="0"/>
                <a:cs typeface="B Nazanin" pitchFamily="2" charset="-78"/>
              </a:rPr>
              <a:t> ، </a:t>
            </a:r>
            <a:r>
              <a:rPr lang="ar-SA" altLang="en-US" b="1" dirty="0" smtClean="0">
                <a:latin typeface="Arial" pitchFamily="34" charset="0"/>
                <a:cs typeface="B Nazanin" pitchFamily="2" charset="-78"/>
              </a:rPr>
              <a:t>دترجنت</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يا</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محصولات آنزيمي انجام مي</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شود</a:t>
            </a:r>
            <a:r>
              <a:rPr lang="en-US" altLang="en-US" b="1" dirty="0" smtClean="0">
                <a:latin typeface="Arial" pitchFamily="34" charset="0"/>
                <a:cs typeface="B Nazanin" pitchFamily="2" charset="-78"/>
              </a:rPr>
              <a:t>. </a:t>
            </a:r>
            <a:endParaRPr lang="en-US" dirty="0">
              <a:cs typeface="B Nazanin" pitchFamily="2" charset="-78"/>
            </a:endParaRPr>
          </a:p>
        </p:txBody>
      </p:sp>
      <p:cxnSp>
        <p:nvCxnSpPr>
          <p:cNvPr id="9" name="AutoShape 41"/>
          <p:cNvCxnSpPr>
            <a:cxnSpLocks noChangeShapeType="1"/>
          </p:cNvCxnSpPr>
          <p:nvPr/>
        </p:nvCxnSpPr>
        <p:spPr bwMode="gray">
          <a:xfrm>
            <a:off x="891309" y="3329284"/>
            <a:ext cx="937492" cy="633116"/>
          </a:xfrm>
          <a:prstGeom prst="straightConnector1">
            <a:avLst/>
          </a:prstGeom>
          <a:noFill/>
          <a:ln w="9525">
            <a:solidFill>
              <a:srgbClr val="FFFFFF"/>
            </a:solidFill>
            <a:round/>
            <a:headEnd/>
            <a:tailEnd/>
          </a:ln>
          <a:effectLst/>
        </p:spPr>
      </p:cxnSp>
      <p:cxnSp>
        <p:nvCxnSpPr>
          <p:cNvPr id="10" name="AutoShape 41"/>
          <p:cNvCxnSpPr>
            <a:cxnSpLocks noChangeShapeType="1"/>
          </p:cNvCxnSpPr>
          <p:nvPr/>
        </p:nvCxnSpPr>
        <p:spPr bwMode="gray">
          <a:xfrm>
            <a:off x="1043709" y="3481684"/>
            <a:ext cx="937492" cy="633116"/>
          </a:xfrm>
          <a:prstGeom prst="straightConnector1">
            <a:avLst/>
          </a:prstGeom>
          <a:noFill/>
          <a:ln w="9525">
            <a:solidFill>
              <a:srgbClr val="FFFFFF"/>
            </a:solidFill>
            <a:round/>
            <a:headEnd/>
            <a:tailEnd/>
          </a:ln>
          <a:effectLst/>
        </p:spPr>
      </p:cxnSp>
      <p:sp>
        <p:nvSpPr>
          <p:cNvPr id="11" name="Rectangle 36"/>
          <p:cNvSpPr>
            <a:spLocks noChangeArrowheads="1"/>
          </p:cNvSpPr>
          <p:nvPr/>
        </p:nvSpPr>
        <p:spPr bwMode="gray">
          <a:xfrm>
            <a:off x="785786" y="3962400"/>
            <a:ext cx="2109815" cy="778752"/>
          </a:xfrm>
          <a:prstGeom prst="rect">
            <a:avLst/>
          </a:prstGeom>
          <a:solidFill>
            <a:schemeClr val="accent1">
              <a:lumMod val="75000"/>
            </a:schemeClr>
          </a:solidFill>
          <a:ln w="9525" algn="ctr">
            <a:noFill/>
            <a:miter lim="800000"/>
            <a:headEnd/>
            <a:tailEnd/>
          </a:ln>
          <a:effectLst/>
        </p:spPr>
        <p:txBody>
          <a:bodyPr wrap="none" anchor="ctr"/>
          <a:lstStyle/>
          <a:p>
            <a:pPr algn="ctr" eaLnBrk="0" hangingPunct="0"/>
            <a:r>
              <a:rPr lang="fa-IR" b="1" dirty="0" smtClean="0">
                <a:solidFill>
                  <a:schemeClr val="bg1"/>
                </a:solidFill>
                <a:effectLst>
                  <a:outerShdw blurRad="38100" dist="38100" dir="2700000" algn="tl">
                    <a:srgbClr val="000000"/>
                  </a:outerShdw>
                </a:effectLst>
              </a:rPr>
              <a:t>سترون سازی</a:t>
            </a:r>
          </a:p>
          <a:p>
            <a:pPr algn="ctr" eaLnBrk="0" hangingPunct="0"/>
            <a:r>
              <a:rPr lang="en-US" b="1" dirty="0" err="1" smtClean="0">
                <a:solidFill>
                  <a:schemeClr val="bg1"/>
                </a:solidFill>
                <a:effectLst>
                  <a:outerShdw blurRad="38100" dist="38100" dir="2700000" algn="tl">
                    <a:srgbClr val="000000"/>
                  </a:outerShdw>
                </a:effectLst>
              </a:rPr>
              <a:t>Strilization</a:t>
            </a:r>
            <a:endParaRPr lang="en-US" b="1" dirty="0">
              <a:solidFill>
                <a:schemeClr val="bg1"/>
              </a:solidFill>
              <a:effectLst>
                <a:outerShdw blurRad="38100" dist="38100" dir="2700000" algn="tl">
                  <a:srgbClr val="000000"/>
                </a:outerShdw>
              </a:effectLst>
            </a:endParaRPr>
          </a:p>
        </p:txBody>
      </p:sp>
      <p:sp>
        <p:nvSpPr>
          <p:cNvPr id="12" name="Text Box 48"/>
          <p:cNvSpPr txBox="1">
            <a:spLocks noChangeArrowheads="1"/>
          </p:cNvSpPr>
          <p:nvPr/>
        </p:nvSpPr>
        <p:spPr bwMode="auto">
          <a:xfrm>
            <a:off x="3429000" y="4071942"/>
            <a:ext cx="5334000" cy="369332"/>
          </a:xfrm>
          <a:prstGeom prst="rect">
            <a:avLst/>
          </a:prstGeom>
          <a:noFill/>
          <a:ln w="9525">
            <a:noFill/>
            <a:miter lim="800000"/>
            <a:headEnd/>
            <a:tailEnd/>
          </a:ln>
          <a:effectLst/>
        </p:spPr>
        <p:txBody>
          <a:bodyPr wrap="square">
            <a:spAutoFit/>
          </a:bodyPr>
          <a:lstStyle/>
          <a:p>
            <a:pPr algn="r" rtl="1" eaLnBrk="0" hangingPunct="0"/>
            <a:r>
              <a:rPr lang="ar-SA" altLang="en-US" b="1" dirty="0" smtClean="0">
                <a:latin typeface="Arial" pitchFamily="34" charset="0"/>
                <a:cs typeface="B Nazanin" pitchFamily="2" charset="-78"/>
              </a:rPr>
              <a:t>حذف يا نابودي كامل تمام انواع ميكروبها</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منجمله</a:t>
            </a:r>
            <a:r>
              <a:rPr lang="fa-IR"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اسپور باكتريها</a:t>
            </a:r>
            <a:endParaRPr lang="en-US" dirty="0">
              <a:solidFill>
                <a:srgbClr val="5F5F5F"/>
              </a:solidFill>
              <a:latin typeface="Verdana" pitchFamily="34" charset="0"/>
              <a:cs typeface="B Nazanin" pitchFamily="2" charset="-78"/>
            </a:endParaRPr>
          </a:p>
        </p:txBody>
      </p:sp>
      <p:sp>
        <p:nvSpPr>
          <p:cNvPr id="13" name="Rectangle 39"/>
          <p:cNvSpPr>
            <a:spLocks noChangeArrowheads="1"/>
          </p:cNvSpPr>
          <p:nvPr/>
        </p:nvSpPr>
        <p:spPr bwMode="gray">
          <a:xfrm>
            <a:off x="761855" y="5072074"/>
            <a:ext cx="2133480" cy="946847"/>
          </a:xfrm>
          <a:prstGeom prst="rect">
            <a:avLst/>
          </a:prstGeom>
          <a:solidFill>
            <a:srgbClr val="7030A0"/>
          </a:solidFill>
          <a:ln w="9525" algn="ctr">
            <a:noFill/>
            <a:miter lim="800000"/>
            <a:headEnd/>
            <a:tailEnd/>
          </a:ln>
          <a:effectLst/>
        </p:spPr>
        <p:txBody>
          <a:bodyPr wrap="none" anchor="ctr"/>
          <a:lstStyle/>
          <a:p>
            <a:pPr algn="ctr" eaLnBrk="0" hangingPunct="0"/>
            <a:r>
              <a:rPr lang="fa-IR" b="1" dirty="0" smtClean="0">
                <a:solidFill>
                  <a:schemeClr val="bg1"/>
                </a:solidFill>
                <a:effectLst>
                  <a:outerShdw blurRad="38100" dist="38100" dir="2700000" algn="tl">
                    <a:srgbClr val="000000"/>
                  </a:outerShdw>
                </a:effectLst>
              </a:rPr>
              <a:t>ماده گندزدا</a:t>
            </a:r>
          </a:p>
          <a:p>
            <a:pPr algn="ctr" eaLnBrk="0" hangingPunct="0"/>
            <a:r>
              <a:rPr lang="en-US" b="1" dirty="0" smtClean="0">
                <a:solidFill>
                  <a:schemeClr val="bg1"/>
                </a:solidFill>
                <a:effectLst>
                  <a:outerShdw blurRad="38100" dist="38100" dir="2700000" algn="tl">
                    <a:srgbClr val="000000"/>
                  </a:outerShdw>
                </a:effectLst>
              </a:rPr>
              <a:t>Disinfectant</a:t>
            </a:r>
            <a:endParaRPr lang="en-US" b="1" dirty="0">
              <a:solidFill>
                <a:schemeClr val="bg1"/>
              </a:solidFill>
              <a:effectLst>
                <a:outerShdw blurRad="38100" dist="38100" dir="2700000" algn="tl">
                  <a:srgbClr val="000000"/>
                </a:outerShdw>
              </a:effectLst>
            </a:endParaRPr>
          </a:p>
        </p:txBody>
      </p:sp>
      <p:sp>
        <p:nvSpPr>
          <p:cNvPr id="14" name="Text Box 49"/>
          <p:cNvSpPr txBox="1">
            <a:spLocks noChangeArrowheads="1"/>
          </p:cNvSpPr>
          <p:nvPr/>
        </p:nvSpPr>
        <p:spPr bwMode="auto">
          <a:xfrm>
            <a:off x="2895600" y="5257800"/>
            <a:ext cx="5748366" cy="646331"/>
          </a:xfrm>
          <a:prstGeom prst="rect">
            <a:avLst/>
          </a:prstGeom>
          <a:noFill/>
          <a:ln w="9525">
            <a:noFill/>
            <a:miter lim="800000"/>
            <a:headEnd/>
            <a:tailEnd/>
          </a:ln>
          <a:effectLst/>
        </p:spPr>
        <p:txBody>
          <a:bodyPr wrap="square">
            <a:spAutoFit/>
          </a:bodyPr>
          <a:lstStyle/>
          <a:p>
            <a:pPr algn="r" rtl="1" eaLnBrk="0" hangingPunct="0"/>
            <a:r>
              <a:rPr lang="ar-SA" altLang="ar-SA" b="1" dirty="0" smtClean="0">
                <a:latin typeface="Arial" pitchFamily="34" charset="0"/>
                <a:cs typeface="B Nazanin" pitchFamily="2" charset="-78"/>
              </a:rPr>
              <a:t>تركيباتي</a:t>
            </a:r>
            <a:r>
              <a:rPr lang="en-US" altLang="ar-SA" b="1" dirty="0" smtClean="0">
                <a:latin typeface="Arial" pitchFamily="34" charset="0"/>
                <a:cs typeface="B Nazanin" pitchFamily="2" charset="-78"/>
              </a:rPr>
              <a:t> </a:t>
            </a:r>
            <a:r>
              <a:rPr lang="ar-SA" altLang="ar-SA" b="1" dirty="0" smtClean="0">
                <a:latin typeface="Arial" pitchFamily="34" charset="0"/>
                <a:cs typeface="B Nazanin" pitchFamily="2" charset="-78"/>
              </a:rPr>
              <a:t>كه</a:t>
            </a:r>
            <a:r>
              <a:rPr lang="en-US" altLang="ar-SA" b="1" dirty="0" smtClean="0">
                <a:latin typeface="Arial" pitchFamily="34" charset="0"/>
                <a:cs typeface="B Nazanin" pitchFamily="2" charset="-78"/>
              </a:rPr>
              <a:t> </a:t>
            </a:r>
            <a:r>
              <a:rPr lang="ar-SA" altLang="ar-SA" b="1" dirty="0" smtClean="0">
                <a:latin typeface="Arial" pitchFamily="34" charset="0"/>
                <a:cs typeface="B Nazanin" pitchFamily="2" charset="-78"/>
              </a:rPr>
              <a:t>براي</a:t>
            </a:r>
            <a:r>
              <a:rPr lang="en-US" altLang="ar-SA" b="1" dirty="0" smtClean="0">
                <a:latin typeface="Arial" pitchFamily="34" charset="0"/>
                <a:cs typeface="B Nazanin" pitchFamily="2" charset="-78"/>
              </a:rPr>
              <a:t> </a:t>
            </a:r>
            <a:r>
              <a:rPr lang="ar-SA" altLang="ar-SA" b="1" dirty="0" smtClean="0">
                <a:latin typeface="Arial" pitchFamily="34" charset="0"/>
                <a:cs typeface="B Nazanin" pitchFamily="2" charset="-78"/>
              </a:rPr>
              <a:t>سطوح و اشياء</a:t>
            </a:r>
            <a:r>
              <a:rPr lang="en-US" altLang="ar-SA" b="1" dirty="0" smtClean="0">
                <a:latin typeface="Arial" pitchFamily="34" charset="0"/>
                <a:cs typeface="B Nazanin" pitchFamily="2" charset="-78"/>
              </a:rPr>
              <a:t> </a:t>
            </a:r>
            <a:r>
              <a:rPr lang="ar-SA" altLang="ar-SA" b="1" dirty="0" smtClean="0">
                <a:latin typeface="Arial" pitchFamily="34" charset="0"/>
                <a:cs typeface="B Nazanin" pitchFamily="2" charset="-78"/>
              </a:rPr>
              <a:t>بيجان</a:t>
            </a:r>
            <a:r>
              <a:rPr lang="en-US" altLang="ar-SA" b="1" dirty="0" smtClean="0">
                <a:latin typeface="Arial" pitchFamily="34" charset="0"/>
                <a:cs typeface="B Nazanin" pitchFamily="2" charset="-78"/>
              </a:rPr>
              <a:t> </a:t>
            </a:r>
            <a:r>
              <a:rPr lang="ar-SA" altLang="ar-SA" b="1" dirty="0" smtClean="0">
                <a:latin typeface="Arial" pitchFamily="34" charset="0"/>
                <a:cs typeface="B Nazanin" pitchFamily="2" charset="-78"/>
              </a:rPr>
              <a:t>بكار رفته و</a:t>
            </a:r>
            <a:r>
              <a:rPr lang="en-US" altLang="ar-SA" b="1" dirty="0" smtClean="0">
                <a:latin typeface="Arial" pitchFamily="34" charset="0"/>
                <a:cs typeface="B Nazanin" pitchFamily="2" charset="-78"/>
              </a:rPr>
              <a:t> </a:t>
            </a:r>
            <a:r>
              <a:rPr lang="ar-SA" altLang="ar-SA" b="1" dirty="0" smtClean="0">
                <a:latin typeface="Arial" pitchFamily="34" charset="0"/>
                <a:cs typeface="B Nazanin" pitchFamily="2" charset="-78"/>
              </a:rPr>
              <a:t>منجر</a:t>
            </a:r>
            <a:r>
              <a:rPr lang="en-US" altLang="ar-SA" b="1" dirty="0" smtClean="0">
                <a:latin typeface="Arial" pitchFamily="34" charset="0"/>
                <a:cs typeface="B Nazanin" pitchFamily="2" charset="-78"/>
              </a:rPr>
              <a:t> </a:t>
            </a:r>
            <a:r>
              <a:rPr lang="ar-SA" altLang="ar-SA" b="1" dirty="0" smtClean="0">
                <a:latin typeface="Arial" pitchFamily="34" charset="0"/>
                <a:cs typeface="B Nazanin" pitchFamily="2" charset="-78"/>
              </a:rPr>
              <a:t>به</a:t>
            </a:r>
            <a:r>
              <a:rPr lang="en-US" altLang="ar-SA" b="1" dirty="0" smtClean="0">
                <a:latin typeface="Arial" pitchFamily="34" charset="0"/>
                <a:cs typeface="B Nazanin" pitchFamily="2" charset="-78"/>
              </a:rPr>
              <a:t> </a:t>
            </a:r>
            <a:r>
              <a:rPr lang="ar-SA" altLang="ar-SA" b="1" dirty="0" smtClean="0">
                <a:latin typeface="Arial" pitchFamily="34" charset="0"/>
                <a:cs typeface="B Nazanin" pitchFamily="2" charset="-78"/>
              </a:rPr>
              <a:t>گندزدائي</a:t>
            </a:r>
            <a:r>
              <a:rPr lang="fa-IR" altLang="ar-SA" b="1" dirty="0" smtClean="0">
                <a:latin typeface="Arial" pitchFamily="34" charset="0"/>
                <a:cs typeface="B Nazanin" pitchFamily="2" charset="-78"/>
              </a:rPr>
              <a:t> </a:t>
            </a:r>
            <a:r>
              <a:rPr lang="ar-SA" altLang="ar-SA" b="1" dirty="0" smtClean="0">
                <a:latin typeface="Arial" pitchFamily="34" charset="0"/>
                <a:cs typeface="B Nazanin" pitchFamily="2" charset="-78"/>
              </a:rPr>
              <a:t>مي</a:t>
            </a:r>
            <a:r>
              <a:rPr lang="fa-IR" altLang="ar-SA" b="1" dirty="0" smtClean="0">
                <a:latin typeface="Arial" pitchFamily="34" charset="0"/>
                <a:cs typeface="B Nazanin" pitchFamily="2" charset="-78"/>
              </a:rPr>
              <a:t> </a:t>
            </a:r>
            <a:r>
              <a:rPr lang="ar-SA" altLang="ar-SA" b="1" dirty="0" smtClean="0">
                <a:latin typeface="Arial" pitchFamily="34" charset="0"/>
                <a:cs typeface="B Nazanin" pitchFamily="2" charset="-78"/>
              </a:rPr>
              <a:t>شوند</a:t>
            </a:r>
            <a:r>
              <a:rPr lang="en-US" altLang="ar-SA" sz="1400" b="1" dirty="0" smtClean="0">
                <a:latin typeface="Arial" pitchFamily="34" charset="0"/>
                <a:cs typeface="B Nazanin" pitchFamily="2" charset="-78"/>
              </a:rPr>
              <a:t>.</a:t>
            </a:r>
            <a:endParaRPr lang="en-US" sz="1400" dirty="0">
              <a:solidFill>
                <a:srgbClr val="5F5F5F"/>
              </a:solidFill>
              <a:latin typeface="Verdana" pitchFamily="34" charset="0"/>
              <a:cs typeface="B Nazanin" pitchFamily="2" charset="-78"/>
            </a:endParaRPr>
          </a:p>
        </p:txBody>
      </p:sp>
    </p:spTree>
    <p:extLst>
      <p:ext uri="{BB962C8B-B14F-4D97-AF65-F5344CB8AC3E}">
        <p14:creationId xmlns:p14="http://schemas.microsoft.com/office/powerpoint/2010/main" val="228201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4"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ppt_x"/>
                                          </p:val>
                                        </p:tav>
                                        <p:tav tm="100000">
                                          <p:val>
                                            <p:strVal val="#ppt_x"/>
                                          </p:val>
                                        </p:tav>
                                      </p:tavLst>
                                    </p:anim>
                                    <p:anim calcmode="lin" valueType="num">
                                      <p:cBhvr additive="base">
                                        <p:cTn id="16" dur="1000" fill="hold"/>
                                        <p:tgtEl>
                                          <p:spTgt spid="7"/>
                                        </p:tgtEl>
                                        <p:attrNameLst>
                                          <p:attrName>ppt_y</p:attrName>
                                        </p:attrNameLst>
                                      </p:cBhvr>
                                      <p:tavLst>
                                        <p:tav tm="0">
                                          <p:val>
                                            <p:strVal val="1+#ppt_h/2"/>
                                          </p:val>
                                        </p:tav>
                                        <p:tav tm="100000">
                                          <p:val>
                                            <p:strVal val="#ppt_y"/>
                                          </p:val>
                                        </p:tav>
                                      </p:tavLst>
                                    </p:anim>
                                  </p:childTnLst>
                                </p:cTn>
                              </p:par>
                            </p:childTnLst>
                          </p:cTn>
                        </p:par>
                        <p:par>
                          <p:cTn id="17" fill="hold">
                            <p:stCondLst>
                              <p:cond delay="2000"/>
                            </p:stCondLst>
                            <p:childTnLst>
                              <p:par>
                                <p:cTn id="18" presetID="24" presetClass="entr" presetSubtype="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 to="" calcmode="lin" valueType="num">
                                      <p:cBhvr>
                                        <p:cTn id="20" dur="1" fill="hold"/>
                                        <p:tgtEl>
                                          <p:spTgt spid="8"/>
                                        </p:tgtEl>
                                        <p:attrNameLst>
                                          <p:attrName/>
                                        </p:attrNameLst>
                                      </p:cBhvr>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1000" fill="hold"/>
                                        <p:tgtEl>
                                          <p:spTgt spid="11"/>
                                        </p:tgtEl>
                                        <p:attrNameLst>
                                          <p:attrName>ppt_x</p:attrName>
                                        </p:attrNameLst>
                                      </p:cBhvr>
                                      <p:tavLst>
                                        <p:tav tm="0">
                                          <p:val>
                                            <p:strVal val="#ppt_x"/>
                                          </p:val>
                                        </p:tav>
                                        <p:tav tm="100000">
                                          <p:val>
                                            <p:strVal val="#ppt_x"/>
                                          </p:val>
                                        </p:tav>
                                      </p:tavLst>
                                    </p:anim>
                                    <p:anim calcmode="lin" valueType="num">
                                      <p:cBhvr additive="base">
                                        <p:cTn id="24" dur="1000" fill="hold"/>
                                        <p:tgtEl>
                                          <p:spTgt spid="11"/>
                                        </p:tgtEl>
                                        <p:attrNameLst>
                                          <p:attrName>ppt_y</p:attrName>
                                        </p:attrNameLst>
                                      </p:cBhvr>
                                      <p:tavLst>
                                        <p:tav tm="0">
                                          <p:val>
                                            <p:strVal val="1+#ppt_h/2"/>
                                          </p:val>
                                        </p:tav>
                                        <p:tav tm="100000">
                                          <p:val>
                                            <p:strVal val="#ppt_y"/>
                                          </p:val>
                                        </p:tav>
                                      </p:tavLst>
                                    </p:anim>
                                  </p:childTnLst>
                                </p:cTn>
                              </p:par>
                            </p:childTnLst>
                          </p:cTn>
                        </p:par>
                        <p:par>
                          <p:cTn id="25" fill="hold">
                            <p:stCondLst>
                              <p:cond delay="3000"/>
                            </p:stCondLst>
                            <p:childTnLst>
                              <p:par>
                                <p:cTn id="26" presetID="24" presetClass="entr" presetSubtype="0"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to="" calcmode="lin" valueType="num">
                                      <p:cBhvr>
                                        <p:cTn id="28" dur="1" fill="hold"/>
                                        <p:tgtEl>
                                          <p:spTgt spid="12"/>
                                        </p:tgtEl>
                                        <p:attrNameLst>
                                          <p:attrName/>
                                        </p:attrNameLst>
                                      </p:cBhvr>
                                    </p:anim>
                                  </p:childTnLst>
                                </p:cTn>
                              </p:par>
                            </p:childTnLst>
                          </p:cTn>
                        </p:par>
                        <p:par>
                          <p:cTn id="29" fill="hold">
                            <p:stCondLst>
                              <p:cond delay="3000"/>
                            </p:stCondLst>
                            <p:childTnLst>
                              <p:par>
                                <p:cTn id="30" presetID="24" presetClass="entr" presetSubtype="0"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 to="" calcmode="lin" valueType="num">
                                      <p:cBhvr>
                                        <p:cTn id="32"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11" grpId="0" animBg="1"/>
      <p:bldP spid="12"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30"/>
          <p:cNvSpPr>
            <a:spLocks noChangeArrowheads="1"/>
          </p:cNvSpPr>
          <p:nvPr/>
        </p:nvSpPr>
        <p:spPr bwMode="gray">
          <a:xfrm>
            <a:off x="642910" y="2278854"/>
            <a:ext cx="2270209" cy="502074"/>
          </a:xfrm>
          <a:prstGeom prst="rect">
            <a:avLst/>
          </a:prstGeom>
          <a:solidFill>
            <a:schemeClr val="tx2">
              <a:lumMod val="60000"/>
              <a:lumOff val="40000"/>
            </a:schemeClr>
          </a:solidFill>
          <a:ln w="9525" algn="ctr">
            <a:noFill/>
            <a:miter lim="800000"/>
            <a:headEnd/>
            <a:tailEnd/>
          </a:ln>
          <a:effectLst/>
        </p:spPr>
        <p:txBody>
          <a:bodyPr wrap="none" anchor="ctr"/>
          <a:lstStyle/>
          <a:p>
            <a:pPr algn="ctr" eaLnBrk="0" hangingPunct="0"/>
            <a:r>
              <a:rPr lang="en-US" b="1" dirty="0" smtClean="0">
                <a:solidFill>
                  <a:schemeClr val="bg1"/>
                </a:solidFill>
                <a:effectLst>
                  <a:outerShdw blurRad="38100" dist="38100" dir="2700000" algn="tl">
                    <a:srgbClr val="000000"/>
                  </a:outerShdw>
                </a:effectLst>
              </a:rPr>
              <a:t>  </a:t>
            </a:r>
            <a:r>
              <a:rPr lang="fa-IR" b="1" dirty="0" smtClean="0">
                <a:solidFill>
                  <a:schemeClr val="bg1"/>
                </a:solidFill>
                <a:effectLst>
                  <a:outerShdw blurRad="38100" dist="38100" dir="2700000" algn="tl">
                    <a:srgbClr val="000000"/>
                  </a:outerShdw>
                </a:effectLst>
              </a:rPr>
              <a:t>ماده ضدعفونی کننده</a:t>
            </a:r>
            <a:endParaRPr lang="en-US" b="1" dirty="0">
              <a:solidFill>
                <a:schemeClr val="bg1"/>
              </a:solidFill>
              <a:effectLst>
                <a:outerShdw blurRad="38100" dist="38100" dir="2700000" algn="tl">
                  <a:srgbClr val="000000"/>
                </a:outerShdw>
              </a:effectLst>
            </a:endParaRPr>
          </a:p>
        </p:txBody>
      </p:sp>
      <p:sp>
        <p:nvSpPr>
          <p:cNvPr id="13" name="Rectangle 12"/>
          <p:cNvSpPr/>
          <p:nvPr/>
        </p:nvSpPr>
        <p:spPr>
          <a:xfrm>
            <a:off x="3286116" y="2278854"/>
            <a:ext cx="5072098" cy="646331"/>
          </a:xfrm>
          <a:prstGeom prst="rect">
            <a:avLst/>
          </a:prstGeom>
        </p:spPr>
        <p:txBody>
          <a:bodyPr wrap="square">
            <a:spAutoFit/>
          </a:bodyPr>
          <a:lstStyle/>
          <a:p>
            <a:r>
              <a:rPr lang="fa-IR" altLang="ar-SA" b="1" dirty="0" smtClean="0">
                <a:latin typeface="Arial" pitchFamily="34" charset="0"/>
                <a:cs typeface="B Nazanin" pitchFamily="2" charset="-78"/>
              </a:rPr>
              <a:t>ماده </a:t>
            </a:r>
            <a:r>
              <a:rPr lang="ar-SA" altLang="ar-SA" b="1" dirty="0" smtClean="0">
                <a:latin typeface="Arial" pitchFamily="34" charset="0"/>
                <a:cs typeface="B Nazanin" pitchFamily="2" charset="-78"/>
              </a:rPr>
              <a:t>بكار رفته ومنجر به</a:t>
            </a:r>
            <a:r>
              <a:rPr lang="en-US" altLang="ar-SA" b="1" dirty="0" smtClean="0">
                <a:latin typeface="Arial" pitchFamily="34" charset="0"/>
                <a:cs typeface="B Nazanin" pitchFamily="2" charset="-78"/>
              </a:rPr>
              <a:t> </a:t>
            </a:r>
            <a:r>
              <a:rPr lang="ar-SA" altLang="ar-SA" b="1" dirty="0" smtClean="0">
                <a:latin typeface="Arial" pitchFamily="34" charset="0"/>
                <a:cs typeface="B Nazanin" pitchFamily="2" charset="-78"/>
              </a:rPr>
              <a:t>كاهش ميكروارگانيسمهاي موجود</a:t>
            </a:r>
            <a:r>
              <a:rPr lang="en-US" altLang="ar-SA" b="1" dirty="0" smtClean="0">
                <a:latin typeface="Arial" pitchFamily="34" charset="0"/>
                <a:cs typeface="B Nazanin" pitchFamily="2" charset="-78"/>
              </a:rPr>
              <a:t> </a:t>
            </a:r>
            <a:r>
              <a:rPr lang="ar-SA" altLang="ar-SA" b="1" dirty="0" smtClean="0">
                <a:latin typeface="Arial" pitchFamily="34" charset="0"/>
                <a:cs typeface="B Nazanin" pitchFamily="2" charset="-78"/>
              </a:rPr>
              <a:t>زمينه</a:t>
            </a:r>
            <a:r>
              <a:rPr lang="en-US" altLang="ar-SA" b="1" dirty="0" smtClean="0">
                <a:latin typeface="Arial" pitchFamily="34" charset="0"/>
                <a:cs typeface="B Nazanin" pitchFamily="2" charset="-78"/>
              </a:rPr>
              <a:t> </a:t>
            </a:r>
            <a:r>
              <a:rPr lang="ar-SA" altLang="ar-SA" b="1" dirty="0" smtClean="0">
                <a:latin typeface="Arial" pitchFamily="34" charset="0"/>
                <a:cs typeface="B Nazanin" pitchFamily="2" charset="-78"/>
              </a:rPr>
              <a:t>اي مي</a:t>
            </a:r>
            <a:r>
              <a:rPr lang="en-US" altLang="ar-SA" b="1" dirty="0" smtClean="0">
                <a:latin typeface="Arial" pitchFamily="34" charset="0"/>
                <a:cs typeface="B Nazanin" pitchFamily="2" charset="-78"/>
              </a:rPr>
              <a:t> </a:t>
            </a:r>
            <a:r>
              <a:rPr lang="ar-SA" altLang="ar-SA" b="1" dirty="0" smtClean="0">
                <a:latin typeface="Arial" pitchFamily="34" charset="0"/>
                <a:cs typeface="B Nazanin" pitchFamily="2" charset="-78"/>
              </a:rPr>
              <a:t>شود</a:t>
            </a:r>
            <a:r>
              <a:rPr lang="en-US" altLang="ar-SA" b="1" dirty="0" smtClean="0">
                <a:latin typeface="Arial" pitchFamily="34" charset="0"/>
                <a:cs typeface="B Nazanin" pitchFamily="2" charset="-78"/>
              </a:rPr>
              <a:t>.</a:t>
            </a:r>
            <a:endParaRPr lang="fa-IR" dirty="0"/>
          </a:p>
        </p:txBody>
      </p:sp>
      <p:sp>
        <p:nvSpPr>
          <p:cNvPr id="14" name="Rectangle 33"/>
          <p:cNvSpPr>
            <a:spLocks noChangeArrowheads="1"/>
          </p:cNvSpPr>
          <p:nvPr/>
        </p:nvSpPr>
        <p:spPr bwMode="gray">
          <a:xfrm>
            <a:off x="762000" y="3276600"/>
            <a:ext cx="2181225" cy="735295"/>
          </a:xfrm>
          <a:prstGeom prst="rect">
            <a:avLst/>
          </a:prstGeom>
          <a:gradFill rotWithShape="1">
            <a:gsLst>
              <a:gs pos="0">
                <a:schemeClr val="hlink"/>
              </a:gs>
              <a:gs pos="50000">
                <a:schemeClr val="hlink">
                  <a:gamma/>
                  <a:tint val="57647"/>
                  <a:invGamma/>
                </a:schemeClr>
              </a:gs>
              <a:gs pos="100000">
                <a:schemeClr val="hlink"/>
              </a:gs>
            </a:gsLst>
            <a:lin ang="2700000" scaled="1"/>
          </a:gradFill>
          <a:ln w="9525" algn="ctr">
            <a:noFill/>
            <a:miter lim="800000"/>
            <a:headEnd/>
            <a:tailEnd/>
          </a:ln>
          <a:effectLst/>
        </p:spPr>
        <p:txBody>
          <a:bodyPr wrap="none" anchor="ctr"/>
          <a:lstStyle/>
          <a:p>
            <a:pPr algn="ctr" eaLnBrk="0" hangingPunct="0"/>
            <a:r>
              <a:rPr lang="fa-IR" b="1" dirty="0" smtClean="0">
                <a:solidFill>
                  <a:schemeClr val="bg1"/>
                </a:solidFill>
                <a:effectLst>
                  <a:outerShdw blurRad="38100" dist="38100" dir="2700000" algn="tl">
                    <a:srgbClr val="000000"/>
                  </a:outerShdw>
                </a:effectLst>
              </a:rPr>
              <a:t>آنتی سپتیک</a:t>
            </a:r>
          </a:p>
          <a:p>
            <a:pPr algn="ctr" eaLnBrk="0" hangingPunct="0"/>
            <a:r>
              <a:rPr lang="en-US" b="1" dirty="0" smtClean="0">
                <a:solidFill>
                  <a:schemeClr val="bg1"/>
                </a:solidFill>
                <a:effectLst>
                  <a:outerShdw blurRad="38100" dist="38100" dir="2700000" algn="tl">
                    <a:srgbClr val="000000"/>
                  </a:outerShdw>
                </a:effectLst>
              </a:rPr>
              <a:t>Antiseptic</a:t>
            </a:r>
            <a:endParaRPr lang="en-US" b="1" dirty="0">
              <a:solidFill>
                <a:schemeClr val="bg1"/>
              </a:solidFill>
              <a:effectLst>
                <a:outerShdw blurRad="38100" dist="38100" dir="2700000" algn="tl">
                  <a:srgbClr val="000000"/>
                </a:outerShdw>
              </a:effectLst>
            </a:endParaRPr>
          </a:p>
        </p:txBody>
      </p:sp>
      <p:sp>
        <p:nvSpPr>
          <p:cNvPr id="15" name="Rectangle 14"/>
          <p:cNvSpPr/>
          <p:nvPr/>
        </p:nvSpPr>
        <p:spPr>
          <a:xfrm>
            <a:off x="3124200" y="3429000"/>
            <a:ext cx="5376890" cy="646331"/>
          </a:xfrm>
          <a:prstGeom prst="rect">
            <a:avLst/>
          </a:prstGeom>
        </p:spPr>
        <p:txBody>
          <a:bodyPr wrap="square">
            <a:spAutoFit/>
          </a:bodyPr>
          <a:lstStyle/>
          <a:p>
            <a:pPr algn="r" rtl="1"/>
            <a:r>
              <a:rPr lang="ar-SA" b="1" dirty="0" smtClean="0">
                <a:latin typeface="Arial" pitchFamily="34" charset="0"/>
                <a:cs typeface="B Nazanin" pitchFamily="2" charset="-78"/>
              </a:rPr>
              <a:t>ماده اي كه بازدارنده فعاليت ارگانيسم هااز روي بافت هاي زنده است.</a:t>
            </a:r>
            <a:endParaRPr lang="en-US" dirty="0">
              <a:cs typeface="B Nazanin" pitchFamily="2" charset="-78"/>
            </a:endParaRPr>
          </a:p>
        </p:txBody>
      </p:sp>
      <p:sp>
        <p:nvSpPr>
          <p:cNvPr id="16" name="Rectangle 15"/>
          <p:cNvSpPr/>
          <p:nvPr/>
        </p:nvSpPr>
        <p:spPr>
          <a:xfrm>
            <a:off x="838200" y="4800600"/>
            <a:ext cx="2133600" cy="685800"/>
          </a:xfrm>
          <a:prstGeom prst="rect">
            <a:avLst/>
          </a:prstGeom>
          <a:solidFill>
            <a:srgbClr val="00B0F0"/>
          </a:solidFill>
          <a:ln>
            <a:noFill/>
          </a:ln>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b="1" dirty="0" smtClean="0">
                <a:solidFill>
                  <a:schemeClr val="bg1"/>
                </a:solidFill>
              </a:rPr>
              <a:t>ژرمیسید</a:t>
            </a:r>
            <a:endParaRPr lang="en-US" sz="2000" b="1" dirty="0">
              <a:solidFill>
                <a:schemeClr val="bg1"/>
              </a:solidFill>
            </a:endParaRPr>
          </a:p>
        </p:txBody>
      </p:sp>
      <p:sp>
        <p:nvSpPr>
          <p:cNvPr id="17" name="Rectangle 16"/>
          <p:cNvSpPr/>
          <p:nvPr/>
        </p:nvSpPr>
        <p:spPr>
          <a:xfrm>
            <a:off x="3143240" y="4876800"/>
            <a:ext cx="535785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altLang="ar-SA" b="1" dirty="0" smtClean="0">
                <a:solidFill>
                  <a:schemeClr val="tx1"/>
                </a:solidFill>
                <a:latin typeface="Arial" pitchFamily="34" charset="0"/>
                <a:cs typeface="B Nazanin" pitchFamily="2" charset="-78"/>
              </a:rPr>
              <a:t>تركيباتي</a:t>
            </a:r>
            <a:r>
              <a:rPr lang="en-US" altLang="ar-SA" b="1" dirty="0" smtClean="0">
                <a:solidFill>
                  <a:schemeClr val="tx1"/>
                </a:solidFill>
                <a:latin typeface="Arial" pitchFamily="34" charset="0"/>
                <a:cs typeface="B Nazanin" pitchFamily="2" charset="-78"/>
              </a:rPr>
              <a:t> </a:t>
            </a:r>
            <a:r>
              <a:rPr lang="ar-SA" altLang="ar-SA" b="1" dirty="0" smtClean="0">
                <a:solidFill>
                  <a:schemeClr val="tx1"/>
                </a:solidFill>
                <a:latin typeface="Arial" pitchFamily="34" charset="0"/>
                <a:cs typeface="B Nazanin" pitchFamily="2" charset="-78"/>
              </a:rPr>
              <a:t>كه هم بر روي موجودات زنده و هم اشياء</a:t>
            </a:r>
            <a:r>
              <a:rPr lang="en-US" altLang="ar-SA" b="1" dirty="0" smtClean="0">
                <a:solidFill>
                  <a:schemeClr val="tx1"/>
                </a:solidFill>
                <a:latin typeface="Arial" pitchFamily="34" charset="0"/>
                <a:cs typeface="B Nazanin" pitchFamily="2" charset="-78"/>
              </a:rPr>
              <a:t> </a:t>
            </a:r>
            <a:r>
              <a:rPr lang="ar-SA" altLang="ar-SA" b="1" dirty="0" smtClean="0">
                <a:solidFill>
                  <a:schemeClr val="tx1"/>
                </a:solidFill>
                <a:latin typeface="Arial" pitchFamily="34" charset="0"/>
                <a:cs typeface="B Nazanin" pitchFamily="2" charset="-78"/>
              </a:rPr>
              <a:t>بيجان</a:t>
            </a:r>
            <a:r>
              <a:rPr lang="en-US" altLang="ar-SA" b="1" dirty="0" smtClean="0">
                <a:solidFill>
                  <a:schemeClr val="tx1"/>
                </a:solidFill>
                <a:latin typeface="Arial" pitchFamily="34" charset="0"/>
                <a:cs typeface="B Nazanin" pitchFamily="2" charset="-78"/>
              </a:rPr>
              <a:t> </a:t>
            </a:r>
            <a:r>
              <a:rPr lang="ar-SA" altLang="ar-SA" b="1" dirty="0" smtClean="0">
                <a:solidFill>
                  <a:schemeClr val="tx1"/>
                </a:solidFill>
                <a:latin typeface="Arial" pitchFamily="34" charset="0"/>
                <a:cs typeface="B Nazanin" pitchFamily="2" charset="-78"/>
              </a:rPr>
              <a:t>اثر </a:t>
            </a:r>
            <a:endParaRPr lang="en-US" altLang="ar-SA" b="1" dirty="0" smtClean="0">
              <a:solidFill>
                <a:schemeClr val="tx1"/>
              </a:solidFill>
              <a:latin typeface="Arial" pitchFamily="34" charset="0"/>
              <a:cs typeface="B Nazanin" pitchFamily="2" charset="-78"/>
            </a:endParaRPr>
          </a:p>
          <a:p>
            <a:pPr algn="r" rtl="1"/>
            <a:r>
              <a:rPr lang="ar-SA" altLang="ar-SA" b="1" dirty="0" smtClean="0">
                <a:solidFill>
                  <a:schemeClr val="tx1"/>
                </a:solidFill>
                <a:latin typeface="Arial" pitchFamily="34" charset="0"/>
                <a:cs typeface="B Nazanin" pitchFamily="2" charset="-78"/>
              </a:rPr>
              <a:t>مي</a:t>
            </a:r>
            <a:r>
              <a:rPr lang="en-US" altLang="ar-SA" b="1" dirty="0" smtClean="0">
                <a:solidFill>
                  <a:schemeClr val="tx1"/>
                </a:solidFill>
                <a:latin typeface="Arial" pitchFamily="34" charset="0"/>
                <a:cs typeface="B Nazanin" pitchFamily="2" charset="-78"/>
              </a:rPr>
              <a:t> </a:t>
            </a:r>
            <a:r>
              <a:rPr lang="ar-SA" altLang="ar-SA" b="1" dirty="0" smtClean="0">
                <a:solidFill>
                  <a:schemeClr val="tx1"/>
                </a:solidFill>
                <a:latin typeface="Arial" pitchFamily="34" charset="0"/>
                <a:cs typeface="B Nazanin" pitchFamily="2" charset="-78"/>
              </a:rPr>
              <a:t>كنند</a:t>
            </a:r>
            <a:r>
              <a:rPr lang="en-US" altLang="ar-SA" b="1" dirty="0" smtClean="0">
                <a:solidFill>
                  <a:schemeClr val="tx1"/>
                </a:solidFill>
                <a:latin typeface="Arial" pitchFamily="34" charset="0"/>
                <a:cs typeface="B Nazanin" pitchFamily="2" charset="-78"/>
              </a:rPr>
              <a:t>.</a:t>
            </a:r>
            <a:endParaRPr lang="en-US" b="1" dirty="0">
              <a:solidFill>
                <a:schemeClr val="tx1"/>
              </a:solidFill>
              <a:latin typeface="Arial" pitchFamily="34" charset="0"/>
              <a:cs typeface="B Nazanin" pitchFamily="2" charset="-78"/>
            </a:endParaRPr>
          </a:p>
        </p:txBody>
      </p:sp>
    </p:spTree>
    <p:extLst>
      <p:ext uri="{BB962C8B-B14F-4D97-AF65-F5344CB8AC3E}">
        <p14:creationId xmlns:p14="http://schemas.microsoft.com/office/powerpoint/2010/main" val="3973622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1000"/>
                                        <p:tgtEl>
                                          <p:spTgt spid="1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heckerboard(across)">
                                      <p:cBhvr>
                                        <p:cTn id="10" dur="1000"/>
                                        <p:tgtEl>
                                          <p:spTgt spid="14"/>
                                        </p:tgtEl>
                                      </p:cBhvr>
                                    </p:animEffect>
                                  </p:childTnLst>
                                </p:cTn>
                              </p:par>
                              <p:par>
                                <p:cTn id="11" presetID="7"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1000" fill="hold"/>
                                        <p:tgtEl>
                                          <p:spTgt spid="15"/>
                                        </p:tgtEl>
                                        <p:attrNameLst>
                                          <p:attrName>ppt_x</p:attrName>
                                        </p:attrNameLst>
                                      </p:cBhvr>
                                      <p:tavLst>
                                        <p:tav tm="0">
                                          <p:val>
                                            <p:strVal val="#ppt_x"/>
                                          </p:val>
                                        </p:tav>
                                        <p:tav tm="100000">
                                          <p:val>
                                            <p:strVal val="#ppt_x"/>
                                          </p:val>
                                        </p:tav>
                                      </p:tavLst>
                                    </p:anim>
                                    <p:anim calcmode="lin" valueType="num">
                                      <p:cBhvr additive="base">
                                        <p:cTn id="14" dur="1000" fill="hold"/>
                                        <p:tgtEl>
                                          <p:spTgt spid="15"/>
                                        </p:tgtEl>
                                        <p:attrNameLst>
                                          <p:attrName>ppt_y</p:attrName>
                                        </p:attrNameLst>
                                      </p:cBhvr>
                                      <p:tavLst>
                                        <p:tav tm="0">
                                          <p:val>
                                            <p:strVal val="1+#ppt_h/2"/>
                                          </p:val>
                                        </p:tav>
                                        <p:tav tm="100000">
                                          <p:val>
                                            <p:strVal val="#ppt_y"/>
                                          </p:val>
                                        </p:tav>
                                      </p:tavLst>
                                    </p:anim>
                                  </p:childTnLst>
                                </p:cTn>
                              </p:par>
                              <p:par>
                                <p:cTn id="15" presetID="5" presetClass="entr" presetSubtype="1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heckerboard(across)">
                                      <p:cBhvr>
                                        <p:cTn id="17" dur="1000"/>
                                        <p:tgtEl>
                                          <p:spTgt spid="16"/>
                                        </p:tgtEl>
                                      </p:cBhvr>
                                    </p:animEffect>
                                  </p:childTnLst>
                                </p:cTn>
                              </p:par>
                              <p:par>
                                <p:cTn id="18" presetID="7" presetClass="entr" presetSubtype="4"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1000" fill="hold"/>
                                        <p:tgtEl>
                                          <p:spTgt spid="17"/>
                                        </p:tgtEl>
                                        <p:attrNameLst>
                                          <p:attrName>ppt_x</p:attrName>
                                        </p:attrNameLst>
                                      </p:cBhvr>
                                      <p:tavLst>
                                        <p:tav tm="0">
                                          <p:val>
                                            <p:strVal val="#ppt_x"/>
                                          </p:val>
                                        </p:tav>
                                        <p:tav tm="100000">
                                          <p:val>
                                            <p:strVal val="#ppt_x"/>
                                          </p:val>
                                        </p:tav>
                                      </p:tavLst>
                                    </p:anim>
                                    <p:anim calcmode="lin" valueType="num">
                                      <p:cBhvr additive="base">
                                        <p:cTn id="21"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ooter Placeholder 4"/>
          <p:cNvSpPr>
            <a:spLocks noGrp="1"/>
          </p:cNvSpPr>
          <p:nvPr>
            <p:ph type="ftr" sz="quarter" idx="11"/>
          </p:nvPr>
        </p:nvSpPr>
        <p:spPr>
          <a:xfrm rot="5400000">
            <a:off x="6990186" y="3737240"/>
            <a:ext cx="3200400" cy="365760"/>
          </a:xfrm>
          <a:prstGeom prst="rect">
            <a:avLst/>
          </a:prstGeom>
        </p:spPr>
        <p:txBody>
          <a:bodyPr/>
          <a:lstStyle/>
          <a:p>
            <a:r>
              <a:rPr lang="en-US" smtClean="0"/>
              <a:t>www.hospitalhealth.blogfa.com</a:t>
            </a:r>
            <a:endParaRPr lang="en-US" dirty="0"/>
          </a:p>
        </p:txBody>
      </p:sp>
      <p:sp>
        <p:nvSpPr>
          <p:cNvPr id="24" name="Slide Number Placeholder 23"/>
          <p:cNvSpPr>
            <a:spLocks noGrp="1"/>
          </p:cNvSpPr>
          <p:nvPr>
            <p:ph type="sldNum" sz="quarter" idx="12"/>
          </p:nvPr>
        </p:nvSpPr>
        <p:spPr>
          <a:xfrm>
            <a:off x="8129016" y="5734050"/>
            <a:ext cx="609600" cy="521208"/>
          </a:xfrm>
          <a:prstGeom prst="rect">
            <a:avLst/>
          </a:prstGeom>
        </p:spPr>
        <p:txBody>
          <a:bodyPr/>
          <a:lstStyle/>
          <a:p>
            <a:fld id="{B17DCF89-3100-4DA2-B8F5-D900BB2B63E3}" type="slidenum">
              <a:rPr lang="en-US" smtClean="0"/>
              <a:pPr/>
              <a:t>12</a:t>
            </a:fld>
            <a:endParaRPr lang="en-US"/>
          </a:p>
        </p:txBody>
      </p:sp>
      <p:sp>
        <p:nvSpPr>
          <p:cNvPr id="43011" name="AutoShape 3"/>
          <p:cNvSpPr>
            <a:spLocks noChangeArrowheads="1"/>
          </p:cNvSpPr>
          <p:nvPr/>
        </p:nvSpPr>
        <p:spPr bwMode="auto">
          <a:xfrm>
            <a:off x="5391230" y="2246951"/>
            <a:ext cx="3527425" cy="3733800"/>
          </a:xfrm>
          <a:prstGeom prst="roundRect">
            <a:avLst>
              <a:gd name="adj" fmla="val 16667"/>
            </a:avLst>
          </a:prstGeom>
          <a:noFill/>
          <a:ln w="38100">
            <a:solidFill>
              <a:schemeClr val="bg2"/>
            </a:solidFill>
            <a:round/>
            <a:headEnd/>
            <a:tailEnd/>
          </a:ln>
          <a:effectLst/>
        </p:spPr>
        <p:txBody>
          <a:bodyPr wrap="none" anchor="ctr"/>
          <a:lstStyle/>
          <a:p>
            <a:pPr algn="ctr" eaLnBrk="0" hangingPunct="0"/>
            <a:endParaRPr lang="en-US">
              <a:latin typeface="Verdana" pitchFamily="34" charset="0"/>
            </a:endParaRPr>
          </a:p>
        </p:txBody>
      </p:sp>
      <p:sp>
        <p:nvSpPr>
          <p:cNvPr id="43013" name="AutoShape 5"/>
          <p:cNvSpPr>
            <a:spLocks noChangeArrowheads="1"/>
          </p:cNvSpPr>
          <p:nvPr/>
        </p:nvSpPr>
        <p:spPr bwMode="auto">
          <a:xfrm>
            <a:off x="289132" y="2313628"/>
            <a:ext cx="3200400" cy="3810000"/>
          </a:xfrm>
          <a:prstGeom prst="roundRect">
            <a:avLst>
              <a:gd name="adj" fmla="val 16667"/>
            </a:avLst>
          </a:prstGeom>
          <a:noFill/>
          <a:ln w="38100">
            <a:solidFill>
              <a:schemeClr val="bg2"/>
            </a:solidFill>
            <a:round/>
            <a:headEnd/>
            <a:tailEnd/>
          </a:ln>
          <a:effectLst/>
        </p:spPr>
        <p:txBody>
          <a:bodyPr wrap="none" anchor="ctr"/>
          <a:lstStyle/>
          <a:p>
            <a:pPr algn="ctr" eaLnBrk="0" hangingPunct="0"/>
            <a:endParaRPr lang="en-US">
              <a:latin typeface="Verdana" pitchFamily="34" charset="0"/>
            </a:endParaRPr>
          </a:p>
        </p:txBody>
      </p:sp>
      <p:sp>
        <p:nvSpPr>
          <p:cNvPr id="43014" name="Text Box 6"/>
          <p:cNvSpPr txBox="1">
            <a:spLocks noChangeArrowheads="1"/>
          </p:cNvSpPr>
          <p:nvPr/>
        </p:nvSpPr>
        <p:spPr bwMode="auto">
          <a:xfrm>
            <a:off x="115636" y="2787467"/>
            <a:ext cx="3200400" cy="3139321"/>
          </a:xfrm>
          <a:prstGeom prst="rect">
            <a:avLst/>
          </a:prstGeom>
          <a:noFill/>
          <a:ln w="9525">
            <a:noFill/>
            <a:miter lim="800000"/>
            <a:headEnd/>
            <a:tailEnd/>
          </a:ln>
          <a:effectLst/>
        </p:spPr>
        <p:txBody>
          <a:bodyPr wrap="square">
            <a:spAutoFit/>
          </a:bodyPr>
          <a:lstStyle/>
          <a:p>
            <a:pPr algn="r" rtl="1">
              <a:buFont typeface="Arial" pitchFamily="34" charset="0"/>
              <a:buChar char="•"/>
            </a:pPr>
            <a:r>
              <a:rPr lang="fa-IR" b="1" dirty="0" smtClean="0">
                <a:latin typeface="Arial" pitchFamily="34" charset="0"/>
                <a:cs typeface="Arial" pitchFamily="34" charset="0"/>
              </a:rPr>
              <a:t> </a:t>
            </a:r>
            <a:r>
              <a:rPr lang="ar-SA" b="1" dirty="0" smtClean="0">
                <a:latin typeface="Arial" pitchFamily="34" charset="0"/>
                <a:cs typeface="B Nazanin" pitchFamily="2" charset="-78"/>
              </a:rPr>
              <a:t>روش استفاده اش آسان باشد. </a:t>
            </a:r>
            <a:endParaRPr lang="en-US" b="1" dirty="0" smtClean="0">
              <a:latin typeface="Arial" pitchFamily="34" charset="0"/>
              <a:cs typeface="B Nazanin" pitchFamily="2" charset="-78"/>
            </a:endParaRPr>
          </a:p>
          <a:p>
            <a:pPr algn="r" rtl="1">
              <a:buFont typeface="Arial" pitchFamily="34" charset="0"/>
              <a:buChar char="•"/>
            </a:pPr>
            <a:r>
              <a:rPr lang="ar-SA" b="1" dirty="0" smtClean="0">
                <a:latin typeface="Arial" pitchFamily="34" charset="0"/>
                <a:cs typeface="B Nazanin" pitchFamily="2" charset="-78"/>
              </a:rPr>
              <a:t> استفاده همزمان آنها با مواد پاك كننده ميسر باشد. </a:t>
            </a:r>
            <a:endParaRPr lang="en-US" b="1" dirty="0" smtClean="0">
              <a:latin typeface="Arial" pitchFamily="34" charset="0"/>
              <a:cs typeface="B Nazanin" pitchFamily="2" charset="-78"/>
            </a:endParaRPr>
          </a:p>
          <a:p>
            <a:pPr algn="r" rtl="1">
              <a:buFont typeface="Arial" pitchFamily="34" charset="0"/>
              <a:buChar char="•"/>
            </a:pPr>
            <a:r>
              <a:rPr lang="ar-SA" b="1" dirty="0" smtClean="0">
                <a:latin typeface="Arial" pitchFamily="34" charset="0"/>
                <a:cs typeface="B Nazanin" pitchFamily="2" charset="-78"/>
              </a:rPr>
              <a:t> در مراحل انبارسازی با</a:t>
            </a:r>
            <a:r>
              <a:rPr lang="fa-IR" b="1" dirty="0" smtClean="0">
                <a:latin typeface="Arial" pitchFamily="34" charset="0"/>
                <a:cs typeface="B Nazanin" pitchFamily="2" charset="-78"/>
              </a:rPr>
              <a:t> </a:t>
            </a:r>
            <a:r>
              <a:rPr lang="ar-SA" b="1" dirty="0" smtClean="0">
                <a:latin typeface="Arial" pitchFamily="34" charset="0"/>
                <a:cs typeface="B Nazanin" pitchFamily="2" charset="-78"/>
              </a:rPr>
              <a:t>ثبات باشد . در خلال مراحل انبارداری و استفاده تمایلی به ته نشین شدن و یا جامد شدن نداشته باشد .</a:t>
            </a:r>
            <a:endParaRPr lang="en-US" b="1" dirty="0" smtClean="0">
              <a:latin typeface="Arial" pitchFamily="34" charset="0"/>
              <a:cs typeface="B Nazanin" pitchFamily="2" charset="-78"/>
            </a:endParaRPr>
          </a:p>
          <a:p>
            <a:pPr algn="r" rtl="1">
              <a:buFont typeface="Arial" pitchFamily="34" charset="0"/>
              <a:buChar char="•"/>
            </a:pPr>
            <a:r>
              <a:rPr lang="ar-SA" b="1" dirty="0" smtClean="0">
                <a:latin typeface="Arial" pitchFamily="34" charset="0"/>
                <a:cs typeface="B Nazanin" pitchFamily="2" charset="-78"/>
              </a:rPr>
              <a:t> سمي نباشد. </a:t>
            </a:r>
            <a:endParaRPr lang="en-US" b="1" dirty="0" smtClean="0">
              <a:latin typeface="Arial" pitchFamily="34" charset="0"/>
              <a:cs typeface="B Nazanin" pitchFamily="2" charset="-78"/>
            </a:endParaRPr>
          </a:p>
          <a:p>
            <a:pPr algn="r" rtl="1">
              <a:buFont typeface="Arial" pitchFamily="34" charset="0"/>
              <a:buChar char="•"/>
            </a:pPr>
            <a:r>
              <a:rPr lang="ar-SA" b="1" dirty="0" smtClean="0">
                <a:latin typeface="Arial" pitchFamily="34" charset="0"/>
                <a:cs typeface="B Nazanin" pitchFamily="2" charset="-78"/>
              </a:rPr>
              <a:t> ارزان باشد. </a:t>
            </a:r>
            <a:endParaRPr lang="fa-IR" b="1" dirty="0" smtClean="0">
              <a:latin typeface="Arial" pitchFamily="34" charset="0"/>
              <a:cs typeface="B Nazanin" pitchFamily="2" charset="-78"/>
            </a:endParaRPr>
          </a:p>
          <a:p>
            <a:pPr>
              <a:buFont typeface="Arial" pitchFamily="34" charset="0"/>
              <a:buChar char="•"/>
            </a:pPr>
            <a:r>
              <a:rPr lang="ar-SA" b="1" dirty="0">
                <a:latin typeface="Arial" pitchFamily="34" charset="0"/>
                <a:cs typeface="B Nazanin" pitchFamily="2" charset="-78"/>
              </a:rPr>
              <a:t>فاقد بوي زننده باشد. </a:t>
            </a:r>
            <a:endParaRPr lang="en-US" b="1" dirty="0" smtClean="0">
              <a:latin typeface="Arial" pitchFamily="34" charset="0"/>
              <a:cs typeface="B Nazanin" pitchFamily="2" charset="-78"/>
            </a:endParaRPr>
          </a:p>
          <a:p>
            <a:pPr algn="r" rtl="1">
              <a:buFont typeface="Arial" pitchFamily="34" charset="0"/>
              <a:buChar char="•"/>
            </a:pPr>
            <a:r>
              <a:rPr lang="ar-SA" b="1" dirty="0" smtClean="0">
                <a:latin typeface="Arial" pitchFamily="34" charset="0"/>
                <a:cs typeface="B Nazanin" pitchFamily="2" charset="-78"/>
              </a:rPr>
              <a:t> خاصيت خود را در مقابل مواد آلي مثل خون، خلط، ادرار و مدفوع حفظ كند.</a:t>
            </a:r>
            <a:endParaRPr lang="en-US" b="1" dirty="0" smtClean="0">
              <a:latin typeface="Arial" pitchFamily="34" charset="0"/>
              <a:cs typeface="B Nazanin" pitchFamily="2" charset="-78"/>
            </a:endParaRPr>
          </a:p>
        </p:txBody>
      </p:sp>
      <p:sp>
        <p:nvSpPr>
          <p:cNvPr id="43016" name="Freeform 8"/>
          <p:cNvSpPr>
            <a:spLocks/>
          </p:cNvSpPr>
          <p:nvPr/>
        </p:nvSpPr>
        <p:spPr bwMode="gray">
          <a:xfrm>
            <a:off x="3352800" y="2168529"/>
            <a:ext cx="850900" cy="1357322"/>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endParaRPr lang="en-US"/>
          </a:p>
        </p:txBody>
      </p:sp>
      <p:sp>
        <p:nvSpPr>
          <p:cNvPr id="43017" name="AutoShape 9"/>
          <p:cNvSpPr>
            <a:spLocks noChangeAspect="1" noChangeArrowheads="1" noTextEdit="1"/>
          </p:cNvSpPr>
          <p:nvPr/>
        </p:nvSpPr>
        <p:spPr bwMode="gray">
          <a:xfrm flipH="1">
            <a:off x="4733925" y="3302000"/>
            <a:ext cx="857250" cy="1189038"/>
          </a:xfrm>
          <a:prstGeom prst="rect">
            <a:avLst/>
          </a:prstGeom>
          <a:noFill/>
          <a:ln w="9525">
            <a:noFill/>
            <a:miter lim="800000"/>
            <a:headEnd/>
            <a:tailEnd/>
          </a:ln>
        </p:spPr>
        <p:txBody>
          <a:bodyPr/>
          <a:lstStyle/>
          <a:p>
            <a:endParaRPr lang="en-US"/>
          </a:p>
        </p:txBody>
      </p:sp>
      <p:sp>
        <p:nvSpPr>
          <p:cNvPr id="43018" name="Freeform 10"/>
          <p:cNvSpPr>
            <a:spLocks/>
          </p:cNvSpPr>
          <p:nvPr/>
        </p:nvSpPr>
        <p:spPr bwMode="gray">
          <a:xfrm flipH="1">
            <a:off x="4697894" y="2246951"/>
            <a:ext cx="852487" cy="1185863"/>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1"/>
              </a:gs>
              <a:gs pos="100000">
                <a:schemeClr val="accent1">
                  <a:gamma/>
                  <a:tint val="31765"/>
                  <a:invGamma/>
                </a:schemeClr>
              </a:gs>
            </a:gsLst>
            <a:lin ang="0" scaled="1"/>
          </a:gradFill>
          <a:ln w="0">
            <a:noFill/>
            <a:prstDash val="solid"/>
            <a:round/>
            <a:headEnd/>
            <a:tailEnd/>
          </a:ln>
        </p:spPr>
        <p:txBody>
          <a:bodyPr/>
          <a:lstStyle/>
          <a:p>
            <a:endParaRPr lang="en-US"/>
          </a:p>
        </p:txBody>
      </p:sp>
      <p:grpSp>
        <p:nvGrpSpPr>
          <p:cNvPr id="2" name="Group 11"/>
          <p:cNvGrpSpPr>
            <a:grpSpLocks/>
          </p:cNvGrpSpPr>
          <p:nvPr/>
        </p:nvGrpSpPr>
        <p:grpSpPr bwMode="auto">
          <a:xfrm>
            <a:off x="3200400" y="327977"/>
            <a:ext cx="2827338" cy="2000264"/>
            <a:chOff x="1997" y="1314"/>
            <a:chExt cx="1889" cy="1009"/>
          </a:xfrm>
        </p:grpSpPr>
        <p:grpSp>
          <p:nvGrpSpPr>
            <p:cNvPr id="3" name="Group 12"/>
            <p:cNvGrpSpPr>
              <a:grpSpLocks/>
            </p:cNvGrpSpPr>
            <p:nvPr/>
          </p:nvGrpSpPr>
          <p:grpSpPr bwMode="auto">
            <a:xfrm>
              <a:off x="1997" y="1404"/>
              <a:ext cx="1889" cy="919"/>
              <a:chOff x="1973" y="1027"/>
              <a:chExt cx="1926" cy="937"/>
            </a:xfrm>
          </p:grpSpPr>
          <p:sp>
            <p:nvSpPr>
              <p:cNvPr id="43021" name="Oval 13"/>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endParaRPr lang="en-US"/>
              </a:p>
            </p:txBody>
          </p:sp>
          <p:sp>
            <p:nvSpPr>
              <p:cNvPr id="43022" name="Oval 14"/>
              <p:cNvSpPr>
                <a:spLocks noChangeArrowheads="1"/>
              </p:cNvSpPr>
              <p:nvPr/>
            </p:nvSpPr>
            <p:spPr bwMode="gray">
              <a:xfrm>
                <a:off x="1973" y="1027"/>
                <a:ext cx="1905" cy="907"/>
              </a:xfrm>
              <a:prstGeom prst="ellipse">
                <a:avLst/>
              </a:prstGeom>
              <a:gradFill rotWithShape="1">
                <a:gsLst>
                  <a:gs pos="0">
                    <a:schemeClr val="folHlink">
                      <a:gamma/>
                      <a:tint val="44314"/>
                      <a:invGamma/>
                    </a:schemeClr>
                  </a:gs>
                  <a:gs pos="100000">
                    <a:schemeClr val="folHlink"/>
                  </a:gs>
                </a:gsLst>
                <a:lin ang="2700000" scaled="1"/>
              </a:gradFill>
              <a:ln w="9525">
                <a:noFill/>
                <a:round/>
                <a:headEnd/>
                <a:tailEnd/>
              </a:ln>
              <a:effectLst/>
            </p:spPr>
            <p:txBody>
              <a:bodyPr wrap="none" anchor="ctr"/>
              <a:lstStyle/>
              <a:p>
                <a:endParaRPr lang="en-US"/>
              </a:p>
            </p:txBody>
          </p:sp>
        </p:grpSp>
        <p:sp>
          <p:nvSpPr>
            <p:cNvPr id="43023" name="Oval 15"/>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endParaRPr lang="en-US"/>
            </a:p>
          </p:txBody>
        </p:sp>
        <p:sp>
          <p:nvSpPr>
            <p:cNvPr id="43024" name="Oval 16"/>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endParaRPr lang="en-US"/>
            </a:p>
          </p:txBody>
        </p:sp>
        <p:sp>
          <p:nvSpPr>
            <p:cNvPr id="43025" name="Oval 17"/>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endParaRPr lang="en-US"/>
            </a:p>
          </p:txBody>
        </p:sp>
        <p:sp>
          <p:nvSpPr>
            <p:cNvPr id="43026" name="Oval 18"/>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endParaRPr lang="en-US"/>
            </a:p>
          </p:txBody>
        </p:sp>
      </p:grpSp>
      <p:sp>
        <p:nvSpPr>
          <p:cNvPr id="43027" name="Text Box 19"/>
          <p:cNvSpPr txBox="1">
            <a:spLocks noChangeArrowheads="1"/>
          </p:cNvSpPr>
          <p:nvPr/>
        </p:nvSpPr>
        <p:spPr bwMode="auto">
          <a:xfrm>
            <a:off x="3107355" y="609600"/>
            <a:ext cx="2667000" cy="954107"/>
          </a:xfrm>
          <a:prstGeom prst="rect">
            <a:avLst/>
          </a:prstGeom>
          <a:noFill/>
          <a:ln w="9525" algn="ctr">
            <a:noFill/>
            <a:miter lim="800000"/>
            <a:headEnd/>
            <a:tailEnd/>
          </a:ln>
          <a:effectLst/>
        </p:spPr>
        <p:txBody>
          <a:bodyPr wrap="square">
            <a:spAutoFit/>
          </a:bodyPr>
          <a:lstStyle/>
          <a:p>
            <a:pPr algn="ctr" eaLnBrk="0" hangingPunct="0"/>
            <a:r>
              <a:rPr lang="fa-IR" sz="2800" b="1" dirty="0" smtClean="0">
                <a:solidFill>
                  <a:srgbClr val="FF0000"/>
                </a:solidFill>
                <a:latin typeface="Arial" pitchFamily="34" charset="0"/>
                <a:cs typeface="B Roya" pitchFamily="2" charset="-78"/>
              </a:rPr>
              <a:t>ویژگیهای یک ماده گندزدای مناسب</a:t>
            </a:r>
            <a:endParaRPr lang="en-US" sz="2800" b="1" dirty="0">
              <a:solidFill>
                <a:srgbClr val="FF0000"/>
              </a:solidFill>
              <a:latin typeface="Arial" pitchFamily="34" charset="0"/>
              <a:cs typeface="B Roya" pitchFamily="2" charset="-78"/>
            </a:endParaRPr>
          </a:p>
        </p:txBody>
      </p:sp>
      <p:sp>
        <p:nvSpPr>
          <p:cNvPr id="43028" name="Text Box 20"/>
          <p:cNvSpPr txBox="1">
            <a:spLocks noChangeArrowheads="1"/>
          </p:cNvSpPr>
          <p:nvPr/>
        </p:nvSpPr>
        <p:spPr bwMode="auto">
          <a:xfrm>
            <a:off x="5607050" y="609600"/>
            <a:ext cx="3298825" cy="366713"/>
          </a:xfrm>
          <a:prstGeom prst="rect">
            <a:avLst/>
          </a:prstGeom>
          <a:noFill/>
          <a:ln w="9525">
            <a:noFill/>
            <a:miter lim="800000"/>
            <a:headEnd/>
            <a:tailEnd/>
          </a:ln>
          <a:effectLst/>
        </p:spPr>
        <p:txBody>
          <a:bodyPr>
            <a:spAutoFit/>
          </a:bodyPr>
          <a:lstStyle/>
          <a:p>
            <a:endParaRPr lang="en-US" dirty="0">
              <a:solidFill>
                <a:schemeClr val="accent2"/>
              </a:solidFill>
            </a:endParaRPr>
          </a:p>
        </p:txBody>
      </p:sp>
      <p:sp>
        <p:nvSpPr>
          <p:cNvPr id="43031" name="Text Box 23"/>
          <p:cNvSpPr txBox="1">
            <a:spLocks noChangeArrowheads="1"/>
          </p:cNvSpPr>
          <p:nvPr/>
        </p:nvSpPr>
        <p:spPr bwMode="auto">
          <a:xfrm>
            <a:off x="5562600" y="3581400"/>
            <a:ext cx="1922463" cy="307777"/>
          </a:xfrm>
          <a:prstGeom prst="rect">
            <a:avLst/>
          </a:prstGeom>
          <a:noFill/>
          <a:ln w="9525">
            <a:noFill/>
            <a:miter lim="800000"/>
            <a:headEnd/>
            <a:tailEnd/>
          </a:ln>
          <a:effectLst/>
        </p:spPr>
        <p:txBody>
          <a:bodyPr>
            <a:spAutoFit/>
          </a:bodyPr>
          <a:lstStyle/>
          <a:p>
            <a:pPr eaLnBrk="0" hangingPunct="0"/>
            <a:endParaRPr lang="en-US" sz="1400" dirty="0">
              <a:solidFill>
                <a:srgbClr val="000000"/>
              </a:solidFill>
            </a:endParaRPr>
          </a:p>
        </p:txBody>
      </p:sp>
      <p:sp>
        <p:nvSpPr>
          <p:cNvPr id="23" name="Rectangle 22"/>
          <p:cNvSpPr/>
          <p:nvPr/>
        </p:nvSpPr>
        <p:spPr>
          <a:xfrm>
            <a:off x="5787217" y="2349045"/>
            <a:ext cx="2938490" cy="3831818"/>
          </a:xfrm>
          <a:prstGeom prst="rect">
            <a:avLst/>
          </a:prstGeom>
        </p:spPr>
        <p:txBody>
          <a:bodyPr wrap="square">
            <a:spAutoFit/>
          </a:bodyPr>
          <a:lstStyle/>
          <a:p>
            <a:pPr algn="r" rtl="1">
              <a:lnSpc>
                <a:spcPct val="150000"/>
              </a:lnSpc>
              <a:buFont typeface="Arial" pitchFamily="34" charset="0"/>
              <a:buChar char="•"/>
            </a:pPr>
            <a:r>
              <a:rPr lang="fa-IR" b="1" dirty="0" smtClean="0">
                <a:latin typeface="Arial" pitchFamily="34" charset="0"/>
                <a:cs typeface="B Nazanin" pitchFamily="2" charset="-78"/>
              </a:rPr>
              <a:t> </a:t>
            </a:r>
            <a:r>
              <a:rPr lang="ar-SA" b="1" dirty="0" smtClean="0">
                <a:latin typeface="Arial" pitchFamily="34" charset="0"/>
                <a:cs typeface="B Nazanin" pitchFamily="2" charset="-78"/>
              </a:rPr>
              <a:t>گستره اثر وسيع داشته باشد. </a:t>
            </a:r>
            <a:endParaRPr lang="en-US" b="1" dirty="0" smtClean="0">
              <a:latin typeface="Arial" pitchFamily="34" charset="0"/>
              <a:cs typeface="B Nazanin" pitchFamily="2" charset="-78"/>
            </a:endParaRPr>
          </a:p>
          <a:p>
            <a:pPr algn="r" rtl="1">
              <a:lnSpc>
                <a:spcPct val="150000"/>
              </a:lnSpc>
              <a:buFont typeface="Arial" pitchFamily="34" charset="0"/>
              <a:buChar char="•"/>
            </a:pPr>
            <a:r>
              <a:rPr lang="ar-SA" b="1" dirty="0" smtClean="0">
                <a:latin typeface="Arial" pitchFamily="34" charset="0"/>
                <a:cs typeface="B Nazanin" pitchFamily="2" charset="-78"/>
              </a:rPr>
              <a:t> در آب محلول باشد. </a:t>
            </a:r>
            <a:endParaRPr lang="en-US" b="1" dirty="0" smtClean="0">
              <a:latin typeface="Arial" pitchFamily="34" charset="0"/>
              <a:cs typeface="B Nazanin" pitchFamily="2" charset="-78"/>
            </a:endParaRPr>
          </a:p>
          <a:p>
            <a:pPr algn="r" rtl="1">
              <a:lnSpc>
                <a:spcPct val="150000"/>
              </a:lnSpc>
              <a:buFont typeface="Arial" pitchFamily="34" charset="0"/>
              <a:buChar char="•"/>
            </a:pPr>
            <a:r>
              <a:rPr lang="ar-SA" b="1" dirty="0" smtClean="0">
                <a:latin typeface="Arial" pitchFamily="34" charset="0"/>
                <a:cs typeface="B Nazanin" pitchFamily="2" charset="-78"/>
              </a:rPr>
              <a:t> براي پوست، چشم و تنفس محرك نباشد. </a:t>
            </a:r>
            <a:endParaRPr lang="en-US" b="1" dirty="0" smtClean="0">
              <a:latin typeface="Arial" pitchFamily="34" charset="0"/>
              <a:cs typeface="B Nazanin" pitchFamily="2" charset="-78"/>
            </a:endParaRPr>
          </a:p>
          <a:p>
            <a:pPr algn="r" rtl="1">
              <a:lnSpc>
                <a:spcPct val="150000"/>
              </a:lnSpc>
              <a:buFont typeface="Arial" pitchFamily="34" charset="0"/>
              <a:buChar char="•"/>
            </a:pPr>
            <a:r>
              <a:rPr lang="ar-SA" b="1" dirty="0" smtClean="0">
                <a:latin typeface="Arial" pitchFamily="34" charset="0"/>
                <a:cs typeface="B Nazanin" pitchFamily="2" charset="-78"/>
              </a:rPr>
              <a:t> ارگانيسم ها به آن مقاوم نباشند. </a:t>
            </a:r>
            <a:endParaRPr lang="en-US" b="1" dirty="0" smtClean="0">
              <a:latin typeface="Arial" pitchFamily="34" charset="0"/>
              <a:cs typeface="B Nazanin" pitchFamily="2" charset="-78"/>
            </a:endParaRPr>
          </a:p>
          <a:p>
            <a:pPr algn="r" rtl="1">
              <a:lnSpc>
                <a:spcPct val="150000"/>
              </a:lnSpc>
              <a:buFont typeface="Arial" pitchFamily="34" charset="0"/>
              <a:buChar char="•"/>
            </a:pPr>
            <a:r>
              <a:rPr lang="ar-SA" b="1" dirty="0" smtClean="0">
                <a:latin typeface="Arial" pitchFamily="34" charset="0"/>
                <a:cs typeface="B Nazanin" pitchFamily="2" charset="-78"/>
              </a:rPr>
              <a:t> باعث خور</a:t>
            </a:r>
            <a:r>
              <a:rPr lang="fa-IR" b="1" dirty="0" smtClean="0">
                <a:latin typeface="Arial" pitchFamily="34" charset="0"/>
                <a:cs typeface="B Nazanin" pitchFamily="2" charset="-78"/>
              </a:rPr>
              <a:t>ن</a:t>
            </a:r>
            <a:r>
              <a:rPr lang="ar-SA" b="1" dirty="0" smtClean="0">
                <a:latin typeface="Arial" pitchFamily="34" charset="0"/>
                <a:cs typeface="B Nazanin" pitchFamily="2" charset="-78"/>
              </a:rPr>
              <a:t>دگي فلزات نشود. به پارچه و وسايل پزشكي آسيب نرساند</a:t>
            </a:r>
            <a:r>
              <a:rPr lang="fa-IR" b="1" dirty="0" smtClean="0">
                <a:latin typeface="Arial" pitchFamily="34" charset="0"/>
                <a:cs typeface="B Nazanin" pitchFamily="2" charset="-78"/>
              </a:rPr>
              <a:t>.</a:t>
            </a:r>
            <a:endParaRPr lang="en-US" b="1" dirty="0" smtClean="0">
              <a:latin typeface="Arial" pitchFamily="34" charset="0"/>
              <a:cs typeface="B Nazanin" pitchFamily="2" charset="-78"/>
            </a:endParaRPr>
          </a:p>
          <a:p>
            <a:pPr algn="r" rtl="1">
              <a:lnSpc>
                <a:spcPct val="150000"/>
              </a:lnSpc>
              <a:buFont typeface="Arial" pitchFamily="34" charset="0"/>
              <a:buChar char="•"/>
            </a:pPr>
            <a:r>
              <a:rPr lang="ar-SA" b="1" dirty="0" smtClean="0">
                <a:latin typeface="Arial" pitchFamily="34" charset="0"/>
                <a:cs typeface="B Nazanin" pitchFamily="2" charset="-78"/>
              </a:rPr>
              <a:t> به سرعت اثر كند. </a:t>
            </a:r>
            <a:endParaRPr lang="en-US" b="1" dirty="0" smtClean="0">
              <a:latin typeface="Arial" pitchFamily="34" charset="0"/>
              <a:cs typeface="B Nazanin" pitchFamily="2" charset="-78"/>
            </a:endParaRPr>
          </a:p>
          <a:p>
            <a:pPr algn="r" rtl="1">
              <a:lnSpc>
                <a:spcPct val="150000"/>
              </a:lnSpc>
              <a:buFont typeface="Arial" pitchFamily="34" charset="0"/>
              <a:buChar char="•"/>
            </a:pPr>
            <a:r>
              <a:rPr lang="ar-SA" b="1" dirty="0" smtClean="0">
                <a:latin typeface="Arial" pitchFamily="34" charset="0"/>
                <a:cs typeface="B Nazanin" pitchFamily="2" charset="-78"/>
              </a:rPr>
              <a:t> </a:t>
            </a:r>
            <a:endParaRPr lang="en-US" b="1" dirty="0" smtClean="0">
              <a:latin typeface="Arial" pitchFamily="34" charset="0"/>
              <a:cs typeface="B Nazanin" pitchFamily="2" charset="-78"/>
            </a:endParaRPr>
          </a:p>
        </p:txBody>
      </p:sp>
    </p:spTree>
    <p:extLst>
      <p:ext uri="{BB962C8B-B14F-4D97-AF65-F5344CB8AC3E}">
        <p14:creationId xmlns:p14="http://schemas.microsoft.com/office/powerpoint/2010/main" val="1387521799"/>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2000" fill="hold"/>
                                        <p:tgtEl>
                                          <p:spTgt spid="43027"/>
                                        </p:tgtEl>
                                        <p:attrNameLst>
                                          <p:attrName>r</p:attrName>
                                        </p:attrNameLst>
                                      </p:cBhvr>
                                    </p:animRot>
                                  </p:childTnLst>
                                </p:cTn>
                              </p:par>
                              <p:par>
                                <p:cTn id="7" presetID="8" presetClass="emph" presetSubtype="0" fill="hold" nodeType="withEffect">
                                  <p:stCondLst>
                                    <p:cond delay="0"/>
                                  </p:stCondLst>
                                  <p:childTnLst>
                                    <p:animRot by="21600000">
                                      <p:cBhvr>
                                        <p:cTn id="8" dur="2000" fill="hold"/>
                                        <p:tgtEl>
                                          <p:spTgt spid="2"/>
                                        </p:tgtEl>
                                        <p:attrNameLst>
                                          <p:attrName>r</p:attrName>
                                        </p:attrNameLst>
                                      </p:cBhvr>
                                    </p:animRot>
                                  </p:childTnLst>
                                </p:cTn>
                              </p:par>
                            </p:childTnLst>
                          </p:cTn>
                        </p:par>
                        <p:par>
                          <p:cTn id="9" fill="hold">
                            <p:stCondLst>
                              <p:cond delay="2000"/>
                            </p:stCondLst>
                            <p:childTnLst>
                              <p:par>
                                <p:cTn id="10" presetID="3" presetClass="entr" presetSubtype="10" fill="hold" grpId="0" nodeType="afterEffect">
                                  <p:stCondLst>
                                    <p:cond delay="0"/>
                                  </p:stCondLst>
                                  <p:childTnLst>
                                    <p:set>
                                      <p:cBhvr>
                                        <p:cTn id="11" dur="1" fill="hold">
                                          <p:stCondLst>
                                            <p:cond delay="0"/>
                                          </p:stCondLst>
                                        </p:cTn>
                                        <p:tgtEl>
                                          <p:spTgt spid="43018"/>
                                        </p:tgtEl>
                                        <p:attrNameLst>
                                          <p:attrName>style.visibility</p:attrName>
                                        </p:attrNameLst>
                                      </p:cBhvr>
                                      <p:to>
                                        <p:strVal val="visible"/>
                                      </p:to>
                                    </p:set>
                                    <p:animEffect transition="in" filter="blinds(horizontal)">
                                      <p:cBhvr>
                                        <p:cTn id="12" dur="2000"/>
                                        <p:tgtEl>
                                          <p:spTgt spid="43018"/>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43016"/>
                                        </p:tgtEl>
                                        <p:attrNameLst>
                                          <p:attrName>style.visibility</p:attrName>
                                        </p:attrNameLst>
                                      </p:cBhvr>
                                      <p:to>
                                        <p:strVal val="visible"/>
                                      </p:to>
                                    </p:set>
                                    <p:animEffect transition="in" filter="blinds(horizontal)">
                                      <p:cBhvr>
                                        <p:cTn id="15" dur="500"/>
                                        <p:tgtEl>
                                          <p:spTgt spid="43016"/>
                                        </p:tgtEl>
                                      </p:cBhvr>
                                    </p:animEffect>
                                  </p:childTnLst>
                                </p:cTn>
                              </p:par>
                            </p:childTnLst>
                          </p:cTn>
                        </p:par>
                        <p:par>
                          <p:cTn id="16" fill="hold">
                            <p:stCondLst>
                              <p:cond delay="4000"/>
                            </p:stCondLst>
                            <p:childTnLst>
                              <p:par>
                                <p:cTn id="17" presetID="5" presetClass="entr" presetSubtype="10" fill="hold" grpId="0" nodeType="afterEffect">
                                  <p:stCondLst>
                                    <p:cond delay="0"/>
                                  </p:stCondLst>
                                  <p:childTnLst>
                                    <p:set>
                                      <p:cBhvr>
                                        <p:cTn id="18" dur="1" fill="hold">
                                          <p:stCondLst>
                                            <p:cond delay="0"/>
                                          </p:stCondLst>
                                        </p:cTn>
                                        <p:tgtEl>
                                          <p:spTgt spid="43011"/>
                                        </p:tgtEl>
                                        <p:attrNameLst>
                                          <p:attrName>style.visibility</p:attrName>
                                        </p:attrNameLst>
                                      </p:cBhvr>
                                      <p:to>
                                        <p:strVal val="visible"/>
                                      </p:to>
                                    </p:set>
                                    <p:animEffect transition="in" filter="checkerboard(across)">
                                      <p:cBhvr>
                                        <p:cTn id="19" dur="2000"/>
                                        <p:tgtEl>
                                          <p:spTgt spid="43011"/>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checkerboard(across)">
                                      <p:cBhvr>
                                        <p:cTn id="22" dur="500"/>
                                        <p:tgtEl>
                                          <p:spTgt spid="23"/>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43014"/>
                                        </p:tgtEl>
                                        <p:attrNameLst>
                                          <p:attrName>style.visibility</p:attrName>
                                        </p:attrNameLst>
                                      </p:cBhvr>
                                      <p:to>
                                        <p:strVal val="visible"/>
                                      </p:to>
                                    </p:set>
                                    <p:animEffect transition="in" filter="checkerboard(across)">
                                      <p:cBhvr>
                                        <p:cTn id="25" dur="500"/>
                                        <p:tgtEl>
                                          <p:spTgt spid="43014"/>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43013"/>
                                        </p:tgtEl>
                                        <p:attrNameLst>
                                          <p:attrName>style.visibility</p:attrName>
                                        </p:attrNameLst>
                                      </p:cBhvr>
                                      <p:to>
                                        <p:strVal val="visible"/>
                                      </p:to>
                                    </p:set>
                                    <p:animEffect transition="in" filter="checkerboard(across)">
                                      <p:cBhvr>
                                        <p:cTn id="28" dur="500"/>
                                        <p:tgtEl>
                                          <p:spTgt spid="430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animBg="1"/>
      <p:bldP spid="43013" grpId="0" animBg="1"/>
      <p:bldP spid="43014" grpId="0"/>
      <p:bldP spid="43016" grpId="0" animBg="1"/>
      <p:bldP spid="43018" grpId="0" animBg="1"/>
      <p:bldP spid="43027"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rtl="1">
              <a:buNone/>
              <a:defRPr/>
            </a:pPr>
            <a:r>
              <a:rPr lang="fa-IR" sz="2800" b="1" dirty="0"/>
              <a:t>هدف از برنامه ضدعفونی</a:t>
            </a:r>
            <a:r>
              <a:rPr lang="fa-IR" sz="2800" b="1" dirty="0">
                <a:cs typeface="B Nazanin" pitchFamily="2" charset="-78"/>
              </a:rPr>
              <a:t> و </a:t>
            </a:r>
            <a:r>
              <a:rPr lang="fa-IR" sz="4400" b="1" dirty="0">
                <a:cs typeface="B Nazanin" pitchFamily="2" charset="-78"/>
              </a:rPr>
              <a:t>گندزدایی:</a:t>
            </a:r>
            <a:endParaRPr lang="fa-IR" sz="4000" b="1" dirty="0">
              <a:cs typeface="B Nazanin" pitchFamily="2" charset="-78"/>
            </a:endParaRPr>
          </a:p>
          <a:p>
            <a:pPr algn="ctr" rtl="1">
              <a:buNone/>
              <a:defRPr/>
            </a:pPr>
            <a:endParaRPr lang="fa-IR" sz="4000" b="1" dirty="0"/>
          </a:p>
          <a:p>
            <a:pPr algn="ctr" rtl="1">
              <a:defRPr/>
            </a:pPr>
            <a:r>
              <a:rPr lang="fa-IR" sz="4000" dirty="0"/>
              <a:t>پیشگیری از بروز یک بیماری عفونی یا کنترل بیماری</a:t>
            </a:r>
            <a:endParaRPr lang="en-US" sz="4000" dirty="0"/>
          </a:p>
          <a:p>
            <a:pPr algn="ctr" rtl="1"/>
            <a:endParaRPr lang="en-US" sz="4000" dirty="0"/>
          </a:p>
        </p:txBody>
      </p:sp>
    </p:spTree>
    <p:extLst>
      <p:ext uri="{BB962C8B-B14F-4D97-AF65-F5344CB8AC3E}">
        <p14:creationId xmlns:p14="http://schemas.microsoft.com/office/powerpoint/2010/main" val="2757230244"/>
      </p:ext>
    </p:extLst>
  </p:cSld>
  <p:clrMapOvr>
    <a:masterClrMapping/>
  </p:clrMapOvr>
  <mc:AlternateContent xmlns:mc="http://schemas.openxmlformats.org/markup-compatibility/2006" xmlns:p14="http://schemas.microsoft.com/office/powerpoint/2010/main">
    <mc:Choice Requires="p14">
      <p:transition spd="slow" p14:dur="4000">
        <p14:vortex/>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662" y="274638"/>
            <a:ext cx="6996138" cy="1143000"/>
          </a:xfrm>
        </p:spPr>
        <p:txBody>
          <a:bodyPr>
            <a:normAutofit/>
          </a:bodyPr>
          <a:lstStyle/>
          <a:p>
            <a:pPr algn="ctr"/>
            <a:r>
              <a:rPr lang="fa-IR" b="1" dirty="0" smtClean="0">
                <a:solidFill>
                  <a:schemeClr val="tx1"/>
                </a:solidFill>
                <a:latin typeface="Arial" pitchFamily="34" charset="0"/>
                <a:cs typeface="B Nazanin" pitchFamily="2" charset="-78"/>
              </a:rPr>
              <a:t>کاربرد مواد گندزدا و ضد عفونی کننده</a:t>
            </a:r>
            <a:endParaRPr lang="fa-IR" dirty="0">
              <a:solidFill>
                <a:schemeClr val="tx1"/>
              </a:solidFill>
            </a:endParaRPr>
          </a:p>
        </p:txBody>
      </p:sp>
      <p:sp>
        <p:nvSpPr>
          <p:cNvPr id="3" name="Content Placeholder 2"/>
          <p:cNvSpPr>
            <a:spLocks noGrp="1"/>
          </p:cNvSpPr>
          <p:nvPr>
            <p:ph idx="1"/>
          </p:nvPr>
        </p:nvSpPr>
        <p:spPr>
          <a:xfrm>
            <a:off x="864382" y="2489200"/>
            <a:ext cx="7452034" cy="3964136"/>
          </a:xfrm>
        </p:spPr>
        <p:txBody>
          <a:bodyPr>
            <a:noAutofit/>
          </a:bodyPr>
          <a:lstStyle/>
          <a:p>
            <a:pPr algn="just" rtl="1">
              <a:lnSpc>
                <a:spcPct val="150000"/>
              </a:lnSpc>
              <a:spcBef>
                <a:spcPts val="600"/>
              </a:spcBef>
              <a:spcAft>
                <a:spcPts val="600"/>
              </a:spcAft>
              <a:buNone/>
            </a:pPr>
            <a:r>
              <a:rPr lang="fa-IR" b="1" dirty="0" smtClean="0">
                <a:solidFill>
                  <a:srgbClr val="FF0000"/>
                </a:solidFill>
                <a:latin typeface="Arial" pitchFamily="34" charset="0"/>
                <a:cs typeface="B Nazanin" pitchFamily="2" charset="-78"/>
              </a:rPr>
              <a:t>1- بهداشت محیط بیمارستان و مراکز درمانی </a:t>
            </a:r>
          </a:p>
          <a:p>
            <a:pPr marL="0" indent="0" algn="just" rtl="1">
              <a:lnSpc>
                <a:spcPct val="150000"/>
              </a:lnSpc>
              <a:spcBef>
                <a:spcPts val="600"/>
              </a:spcBef>
              <a:spcAft>
                <a:spcPts val="600"/>
              </a:spcAft>
              <a:buNone/>
            </a:pPr>
            <a:r>
              <a:rPr lang="ar-SA" altLang="en-US" b="1" dirty="0" smtClean="0">
                <a:latin typeface="Arial" pitchFamily="34" charset="0"/>
                <a:cs typeface="B Nazanin" pitchFamily="2" charset="-78"/>
              </a:rPr>
              <a:t>ابزارآلات</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جراحي</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وديگر وسايل</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وملزومات مورد</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استفاده دراقدامات بهداشتي</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ـ</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درماني</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وآماده</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سازي</a:t>
            </a:r>
            <a:r>
              <a:rPr lang="fa-IR" altLang="en-US" b="1" dirty="0">
                <a:latin typeface="Arial" pitchFamily="34" charset="0"/>
                <a:cs typeface="B Nazanin" pitchFamily="2" charset="-78"/>
              </a:rPr>
              <a:t> </a:t>
            </a:r>
            <a:r>
              <a:rPr lang="ar-SA" altLang="en-US" b="1" dirty="0" smtClean="0">
                <a:latin typeface="Arial" pitchFamily="34" charset="0"/>
                <a:cs typeface="B Nazanin" pitchFamily="2" charset="-78"/>
              </a:rPr>
              <a:t>مجدد اين</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ابزارآلات</a:t>
            </a:r>
            <a:r>
              <a:rPr lang="en-US" altLang="en-US" b="1" dirty="0" smtClean="0">
                <a:latin typeface="Arial" pitchFamily="34" charset="0"/>
                <a:cs typeface="B Nazanin" pitchFamily="2" charset="-78"/>
              </a:rPr>
              <a:t> </a:t>
            </a:r>
            <a:r>
              <a:rPr lang="ar-SA" altLang="en-US" b="1" dirty="0" smtClean="0">
                <a:latin typeface="Arial" pitchFamily="34" charset="0"/>
                <a:cs typeface="B Nazanin" pitchFamily="2" charset="-78"/>
              </a:rPr>
              <a:t>وتجهيزات </a:t>
            </a:r>
            <a:r>
              <a:rPr lang="fa-IR" altLang="en-US" b="1" dirty="0" smtClean="0">
                <a:latin typeface="Arial" pitchFamily="34" charset="0"/>
                <a:cs typeface="B Nazanin" pitchFamily="2" charset="-78"/>
              </a:rPr>
              <a:t>، گندزدایی سطوح ، ضدعفونی دست جراحان و ...</a:t>
            </a:r>
          </a:p>
          <a:p>
            <a:pPr algn="just" rtl="1">
              <a:lnSpc>
                <a:spcPct val="150000"/>
              </a:lnSpc>
              <a:spcBef>
                <a:spcPts val="600"/>
              </a:spcBef>
              <a:spcAft>
                <a:spcPts val="600"/>
              </a:spcAft>
              <a:buNone/>
            </a:pPr>
            <a:r>
              <a:rPr lang="fa-IR" b="1" dirty="0" smtClean="0">
                <a:solidFill>
                  <a:srgbClr val="FF0000"/>
                </a:solidFill>
                <a:latin typeface="Arial" pitchFamily="34" charset="0"/>
                <a:cs typeface="B Nazanin" pitchFamily="2" charset="-78"/>
              </a:rPr>
              <a:t>2- گندزدایی آب آشامیدنی و استخر های شنا : </a:t>
            </a:r>
          </a:p>
          <a:p>
            <a:pPr algn="just" rtl="1">
              <a:lnSpc>
                <a:spcPct val="150000"/>
              </a:lnSpc>
              <a:spcBef>
                <a:spcPts val="600"/>
              </a:spcBef>
              <a:spcAft>
                <a:spcPts val="600"/>
              </a:spcAft>
              <a:buNone/>
            </a:pPr>
            <a:r>
              <a:rPr lang="fa-IR" altLang="en-US" b="1" dirty="0" smtClean="0">
                <a:latin typeface="Arial" pitchFamily="34" charset="0"/>
                <a:cs typeface="B Nazanin" pitchFamily="2" charset="-78"/>
              </a:rPr>
              <a:t>استفاده از کلر و ترکیبات کلره ، ازن و .... در گندزدایی آب آشامیدنی </a:t>
            </a:r>
          </a:p>
          <a:p>
            <a:pPr algn="just" rtl="1">
              <a:lnSpc>
                <a:spcPct val="150000"/>
              </a:lnSpc>
              <a:spcBef>
                <a:spcPts val="600"/>
              </a:spcBef>
              <a:spcAft>
                <a:spcPts val="600"/>
              </a:spcAft>
              <a:buNone/>
            </a:pPr>
            <a:r>
              <a:rPr lang="fa-IR" altLang="en-US" b="1" dirty="0" smtClean="0">
                <a:solidFill>
                  <a:srgbClr val="FF0000"/>
                </a:solidFill>
                <a:latin typeface="Arial" pitchFamily="34" charset="0"/>
                <a:cs typeface="B Nazanin" pitchFamily="2" charset="-78"/>
              </a:rPr>
              <a:t>3- گندزدایی سبزی و میوجات در منازل :    </a:t>
            </a:r>
            <a:r>
              <a:rPr lang="fa-IR" altLang="en-US" b="1" dirty="0" smtClean="0">
                <a:latin typeface="Arial" pitchFamily="34" charset="0"/>
                <a:cs typeface="B Nazanin" pitchFamily="2" charset="-78"/>
              </a:rPr>
              <a:t>استفاده از ترکیبات کلره ، ید و ...</a:t>
            </a:r>
          </a:p>
          <a:p>
            <a:pPr algn="just" rtl="1">
              <a:lnSpc>
                <a:spcPct val="150000"/>
              </a:lnSpc>
              <a:spcBef>
                <a:spcPts val="600"/>
              </a:spcBef>
              <a:spcAft>
                <a:spcPts val="600"/>
              </a:spcAft>
              <a:buNone/>
            </a:pPr>
            <a:r>
              <a:rPr lang="fa-IR" altLang="en-US" b="1" dirty="0" smtClean="0">
                <a:solidFill>
                  <a:srgbClr val="FF0000"/>
                </a:solidFill>
                <a:latin typeface="Arial" pitchFamily="34" charset="0"/>
                <a:cs typeface="B Nazanin" pitchFamily="2" charset="-78"/>
              </a:rPr>
              <a:t>4- استفاده از گندزداهها در دیگر اماکن عمومی و .......</a:t>
            </a:r>
            <a:endParaRPr lang="en-US" altLang="en-US" b="1" dirty="0" smtClean="0">
              <a:solidFill>
                <a:srgbClr val="FF0000"/>
              </a:solidFill>
              <a:latin typeface="Arial" pitchFamily="34" charset="0"/>
              <a:cs typeface="B Nazanin" pitchFamily="2" charset="-78"/>
            </a:endParaRPr>
          </a:p>
        </p:txBody>
      </p:sp>
    </p:spTree>
    <p:extLst>
      <p:ext uri="{BB962C8B-B14F-4D97-AF65-F5344CB8AC3E}">
        <p14:creationId xmlns:p14="http://schemas.microsoft.com/office/powerpoint/2010/main" val="46934030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4148" y="1772816"/>
            <a:ext cx="7659232" cy="7146572"/>
          </a:xfrm>
          <a:prstGeom prst="rect">
            <a:avLst/>
          </a:prstGeom>
        </p:spPr>
        <p:txBody>
          <a:bodyPr wrap="square">
            <a:spAutoFit/>
          </a:bodyPr>
          <a:lstStyle/>
          <a:p>
            <a:pPr marL="273050" indent="-273050">
              <a:lnSpc>
                <a:spcPct val="90000"/>
              </a:lnSpc>
              <a:buAutoNum type="arabicPeriod"/>
              <a:defRPr/>
            </a:pPr>
            <a:r>
              <a:rPr lang="fa-IR" sz="2400" b="1" dirty="0" smtClean="0"/>
              <a:t>غلظت ضدعفونی کننده و گندزداها </a:t>
            </a:r>
          </a:p>
          <a:p>
            <a:pPr marL="273050" indent="-273050">
              <a:lnSpc>
                <a:spcPct val="90000"/>
              </a:lnSpc>
              <a:buAutoNum type="arabicPeriod"/>
              <a:defRPr/>
            </a:pPr>
            <a:endParaRPr lang="fa-IR" sz="2400" dirty="0" smtClean="0"/>
          </a:p>
          <a:p>
            <a:pPr marL="273050" indent="-273050">
              <a:lnSpc>
                <a:spcPct val="90000"/>
              </a:lnSpc>
              <a:defRPr/>
            </a:pPr>
            <a:r>
              <a:rPr lang="fa-IR" sz="2400" b="1" dirty="0" smtClean="0"/>
              <a:t>2.</a:t>
            </a:r>
            <a:r>
              <a:rPr lang="fa-IR" sz="2400" dirty="0" smtClean="0"/>
              <a:t> </a:t>
            </a:r>
            <a:r>
              <a:rPr lang="fa-IR" sz="2400" b="1" dirty="0" smtClean="0"/>
              <a:t>روش های مورد استفاده</a:t>
            </a:r>
          </a:p>
          <a:p>
            <a:pPr marL="273050" indent="-273050">
              <a:lnSpc>
                <a:spcPct val="90000"/>
              </a:lnSpc>
              <a:defRPr/>
            </a:pPr>
            <a:endParaRPr lang="fa-IR" sz="2400" dirty="0" smtClean="0"/>
          </a:p>
          <a:p>
            <a:pPr marL="273050" indent="-273050">
              <a:lnSpc>
                <a:spcPct val="80000"/>
              </a:lnSpc>
              <a:defRPr/>
            </a:pPr>
            <a:r>
              <a:rPr lang="fa-IR" sz="2400" dirty="0"/>
              <a:t>3</a:t>
            </a:r>
            <a:r>
              <a:rPr lang="fa-IR" sz="2400" b="1" dirty="0"/>
              <a:t>. زمان تماس یا اثرگذاری ضدعفونی کننده و </a:t>
            </a:r>
            <a:r>
              <a:rPr lang="fa-IR" sz="2400" b="1" dirty="0" smtClean="0"/>
              <a:t>گندزداها</a:t>
            </a:r>
          </a:p>
          <a:p>
            <a:pPr marL="273050" indent="-273050">
              <a:lnSpc>
                <a:spcPct val="80000"/>
              </a:lnSpc>
              <a:tabLst>
                <a:tab pos="3944938" algn="l"/>
              </a:tabLst>
              <a:defRPr/>
            </a:pPr>
            <a:endParaRPr lang="fa-IR" sz="2400" dirty="0"/>
          </a:p>
          <a:p>
            <a:pPr marL="273050" indent="-273050">
              <a:lnSpc>
                <a:spcPct val="80000"/>
              </a:lnSpc>
              <a:defRPr/>
            </a:pPr>
            <a:r>
              <a:rPr lang="fa-IR" sz="2400" dirty="0"/>
              <a:t>4. </a:t>
            </a:r>
            <a:r>
              <a:rPr lang="fa-IR" sz="2400" b="1" dirty="0"/>
              <a:t>پایداری و ذخیره سازی ضدعفونی کننده </a:t>
            </a:r>
            <a:r>
              <a:rPr lang="fa-IR" sz="2400" b="1" dirty="0" smtClean="0"/>
              <a:t>ها</a:t>
            </a:r>
          </a:p>
          <a:p>
            <a:pPr marL="273050" indent="-273050">
              <a:lnSpc>
                <a:spcPct val="80000"/>
              </a:lnSpc>
              <a:defRPr/>
            </a:pPr>
            <a:endParaRPr lang="fa-IR" sz="2400" b="1" dirty="0"/>
          </a:p>
          <a:p>
            <a:pPr marL="273050" indent="-273050">
              <a:buAutoNum type="arabicPeriod" startAt="5"/>
              <a:defRPr/>
            </a:pPr>
            <a:r>
              <a:rPr lang="fa-IR" sz="2400" b="1" dirty="0" smtClean="0"/>
              <a:t>وضعیت </a:t>
            </a:r>
            <a:r>
              <a:rPr lang="fa-IR" sz="2400" b="1" dirty="0"/>
              <a:t>توپوگرافی </a:t>
            </a:r>
            <a:r>
              <a:rPr lang="fa-IR" sz="2400" b="1" dirty="0" smtClean="0"/>
              <a:t>سطوح</a:t>
            </a:r>
          </a:p>
          <a:p>
            <a:pPr marL="273050" indent="-273050">
              <a:buAutoNum type="arabicPeriod" startAt="5"/>
              <a:defRPr/>
            </a:pPr>
            <a:endParaRPr lang="fa-IR" sz="2400" b="1" dirty="0"/>
          </a:p>
          <a:p>
            <a:pPr marL="273050" indent="-273050">
              <a:buAutoNum type="arabicPeriod" startAt="5"/>
              <a:defRPr/>
            </a:pPr>
            <a:r>
              <a:rPr lang="fa-IR" sz="2400" b="1" dirty="0" smtClean="0"/>
              <a:t>درجه حرارت</a:t>
            </a:r>
          </a:p>
          <a:p>
            <a:pPr marL="273050" indent="-273050">
              <a:buAutoNum type="arabicPeriod" startAt="5"/>
              <a:defRPr/>
            </a:pPr>
            <a:endParaRPr lang="fa-IR" sz="2400" b="1" dirty="0"/>
          </a:p>
          <a:p>
            <a:pPr marL="273050" indent="-273050">
              <a:buAutoNum type="arabicPeriod" startAt="5"/>
              <a:defRPr/>
            </a:pPr>
            <a:r>
              <a:rPr lang="fa-IR" sz="2400" b="1" dirty="0" smtClean="0"/>
              <a:t>سختی آب</a:t>
            </a:r>
            <a:endParaRPr lang="en-US" sz="2400" b="1" dirty="0" smtClean="0"/>
          </a:p>
          <a:p>
            <a:pPr marL="273050" indent="-273050">
              <a:buAutoNum type="arabicPeriod" startAt="5"/>
              <a:defRPr/>
            </a:pPr>
            <a:endParaRPr lang="fa-IR" sz="2400" b="1" dirty="0" smtClean="0"/>
          </a:p>
          <a:p>
            <a:pPr marL="273050" indent="-273050">
              <a:buAutoNum type="arabicPeriod" startAt="5"/>
              <a:defRPr/>
            </a:pPr>
            <a:r>
              <a:rPr lang="en-US" sz="2400" b="1" dirty="0" smtClean="0"/>
              <a:t>PH</a:t>
            </a:r>
            <a:endParaRPr lang="fa-IR" sz="2400" b="1" dirty="0"/>
          </a:p>
          <a:p>
            <a:pPr marL="273050" indent="-273050">
              <a:buAutoNum type="arabicPeriod" startAt="5"/>
              <a:defRPr/>
            </a:pPr>
            <a:endParaRPr lang="fa-IR" sz="2400" b="1" dirty="0" smtClean="0"/>
          </a:p>
          <a:p>
            <a:pPr marL="273050" indent="-273050">
              <a:buAutoNum type="arabicPeriod" startAt="5"/>
              <a:defRPr/>
            </a:pPr>
            <a:endParaRPr lang="fa-IR" sz="2400" b="1" dirty="0"/>
          </a:p>
          <a:p>
            <a:pPr marL="273050" indent="-273050">
              <a:lnSpc>
                <a:spcPct val="80000"/>
              </a:lnSpc>
              <a:defRPr/>
            </a:pPr>
            <a:r>
              <a:rPr lang="fa-IR" sz="2400" b="1" dirty="0" smtClean="0"/>
              <a:t> </a:t>
            </a:r>
            <a:endParaRPr lang="fa-IR" sz="2400" dirty="0"/>
          </a:p>
          <a:p>
            <a:pPr marL="273050" indent="-273050">
              <a:lnSpc>
                <a:spcPct val="80000"/>
              </a:lnSpc>
              <a:defRPr/>
            </a:pPr>
            <a:r>
              <a:rPr lang="fa-IR" sz="2400" b="1" dirty="0" smtClean="0"/>
              <a:t> </a:t>
            </a:r>
            <a:endParaRPr lang="fa-IR" sz="2400" b="1" dirty="0"/>
          </a:p>
          <a:p>
            <a:pPr marL="273050" indent="-273050">
              <a:lnSpc>
                <a:spcPct val="80000"/>
              </a:lnSpc>
              <a:defRPr/>
            </a:pPr>
            <a:endParaRPr lang="fa-IR" sz="2400" dirty="0"/>
          </a:p>
          <a:p>
            <a:pPr marL="273050" indent="-273050">
              <a:lnSpc>
                <a:spcPct val="90000"/>
              </a:lnSpc>
              <a:defRPr/>
            </a:pPr>
            <a:endParaRPr lang="en-US" sz="2400" dirty="0" smtClean="0"/>
          </a:p>
        </p:txBody>
      </p:sp>
      <p:sp>
        <p:nvSpPr>
          <p:cNvPr id="5" name="Rectangle 2"/>
          <p:cNvSpPr>
            <a:spLocks noGrp="1" noChangeArrowheads="1"/>
          </p:cNvSpPr>
          <p:nvPr>
            <p:ph type="title"/>
          </p:nvPr>
        </p:nvSpPr>
        <p:spPr>
          <a:xfrm>
            <a:off x="287613" y="548680"/>
            <a:ext cx="8820472" cy="864096"/>
          </a:xfrm>
        </p:spPr>
        <p:txBody>
          <a:bodyPr anchorCtr="0">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1" hangingPunct="1">
              <a:defRPr/>
            </a:pPr>
            <a:r>
              <a:rPr lang="fa-IR" sz="2800" b="1" dirty="0" smtClean="0">
                <a:ln w="11430"/>
                <a:solidFill>
                  <a:srgbClr val="FFC000"/>
                </a:solidFill>
                <a:effectLst>
                  <a:outerShdw blurRad="50800" dist="39000" dir="5460000" algn="tl">
                    <a:srgbClr val="000000">
                      <a:alpha val="38000"/>
                    </a:srgbClr>
                  </a:outerShdw>
                </a:effectLst>
              </a:rPr>
              <a:t>نکات مورد توجه در خصوص کاربرد گندزدا و ضدعفونی کننده ها</a:t>
            </a:r>
            <a:endParaRPr lang="en-US" sz="2800" b="1" dirty="0" smtClean="0">
              <a:ln w="11430"/>
              <a:solidFill>
                <a:srgbClr val="FFC00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937027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fa-IR" b="1" dirty="0"/>
              <a:t>اقدامات احتیاطی به منظور ایجاد ایمنی:</a:t>
            </a:r>
            <a:br>
              <a:rPr lang="fa-IR" b="1" dirty="0"/>
            </a:br>
            <a:endParaRPr lang="en-US" dirty="0"/>
          </a:p>
        </p:txBody>
      </p:sp>
      <p:sp>
        <p:nvSpPr>
          <p:cNvPr id="3" name="Content Placeholder 2"/>
          <p:cNvSpPr>
            <a:spLocks noGrp="1"/>
          </p:cNvSpPr>
          <p:nvPr>
            <p:ph idx="1"/>
          </p:nvPr>
        </p:nvSpPr>
        <p:spPr>
          <a:xfrm>
            <a:off x="864382" y="2489200"/>
            <a:ext cx="7524042" cy="3530600"/>
          </a:xfrm>
        </p:spPr>
        <p:txBody>
          <a:bodyPr>
            <a:normAutofit/>
          </a:bodyPr>
          <a:lstStyle/>
          <a:p>
            <a:pPr>
              <a:buNone/>
              <a:defRPr/>
            </a:pPr>
            <a:endParaRPr lang="fa-IR" sz="2400" b="1" dirty="0"/>
          </a:p>
          <a:p>
            <a:pPr algn="r" rtl="1">
              <a:defRPr/>
            </a:pPr>
            <a:r>
              <a:rPr lang="fa-IR" sz="2400" b="1" dirty="0"/>
              <a:t>رعایت ایمنی کامل پرسنل با استفاده از لوازم حفاظت شخصی</a:t>
            </a:r>
          </a:p>
          <a:p>
            <a:pPr algn="r" rtl="1">
              <a:defRPr/>
            </a:pPr>
            <a:r>
              <a:rPr lang="fa-IR" sz="2400" b="1" dirty="0"/>
              <a:t>رعایت اصول ذخیره سازی مناسب</a:t>
            </a:r>
          </a:p>
          <a:p>
            <a:pPr algn="r" rtl="1">
              <a:defRPr/>
            </a:pPr>
            <a:r>
              <a:rPr lang="fa-IR" sz="2400" b="1" dirty="0"/>
              <a:t>ایجاد آمادگی در نحوه صحیح مخلوط کردن ضدعفونی کننده ها و روشهای کاربردی آنها</a:t>
            </a:r>
          </a:p>
          <a:p>
            <a:pPr algn="r" rtl="1">
              <a:defRPr/>
            </a:pPr>
            <a:r>
              <a:rPr lang="fa-IR" sz="2400" b="1" dirty="0"/>
              <a:t>هزینه و ملاحظات اقتصادی به هنگام انتخاب ضدعفونی کننده ها</a:t>
            </a:r>
          </a:p>
        </p:txBody>
      </p:sp>
    </p:spTree>
    <p:extLst>
      <p:ext uri="{BB962C8B-B14F-4D97-AF65-F5344CB8AC3E}">
        <p14:creationId xmlns:p14="http://schemas.microsoft.com/office/powerpoint/2010/main" val="1075453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p:txBody>
          <a:bodyPr>
            <a:normAutofit fontScale="90000"/>
          </a:bodyPr>
          <a:lstStyle/>
          <a:p>
            <a:pPr algn="ctr">
              <a:defRPr/>
            </a:pPr>
            <a:r>
              <a:rPr lang="ar-SA" altLang="en-US" sz="4400" b="1" kern="1200" dirty="0">
                <a:solidFill>
                  <a:schemeClr val="tx1"/>
                </a:solidFill>
                <a:latin typeface="Sina" pitchFamily="2" charset="-78"/>
                <a:ea typeface="+mn-ea"/>
                <a:cs typeface="B Lotus" pitchFamily="2" charset="-78"/>
              </a:rPr>
              <a:t>مراحل اصلي آماده</a:t>
            </a:r>
            <a:r>
              <a:rPr lang="fa-IR" altLang="en-US" sz="4400" b="1" kern="1200" dirty="0">
                <a:solidFill>
                  <a:schemeClr val="tx1"/>
                </a:solidFill>
                <a:latin typeface="Sina" pitchFamily="2" charset="-78"/>
                <a:ea typeface="+mn-ea"/>
                <a:cs typeface="B Lotus" pitchFamily="2" charset="-78"/>
              </a:rPr>
              <a:t> </a:t>
            </a:r>
            <a:r>
              <a:rPr lang="ar-SA" altLang="en-US" sz="4400" b="1" kern="1200" dirty="0" smtClean="0">
                <a:solidFill>
                  <a:schemeClr val="tx1"/>
                </a:solidFill>
                <a:latin typeface="Sina" pitchFamily="2" charset="-78"/>
                <a:ea typeface="+mn-ea"/>
                <a:cs typeface="B Lotus" pitchFamily="2" charset="-78"/>
              </a:rPr>
              <a:t>سازي</a:t>
            </a:r>
            <a:endParaRPr lang="en-US" sz="4400" b="1" kern="1200" dirty="0">
              <a:solidFill>
                <a:schemeClr val="tx1"/>
              </a:solidFill>
              <a:latin typeface="Sina" pitchFamily="2" charset="-78"/>
              <a:ea typeface="+mn-ea"/>
              <a:cs typeface="B Lotus" pitchFamily="2" charset="-78"/>
            </a:endParaRPr>
          </a:p>
        </p:txBody>
      </p:sp>
      <p:sp>
        <p:nvSpPr>
          <p:cNvPr id="4" name="Rectangle 3"/>
          <p:cNvSpPr>
            <a:spLocks noGrp="1" noChangeArrowheads="1"/>
          </p:cNvSpPr>
          <p:nvPr>
            <p:ph idx="1"/>
          </p:nvPr>
        </p:nvSpPr>
        <p:spPr>
          <a:xfrm>
            <a:off x="1676400" y="1785926"/>
            <a:ext cx="6324624" cy="2857520"/>
          </a:xfrm>
          <a:solidFill>
            <a:schemeClr val="accent2"/>
          </a:solidFill>
        </p:spPr>
        <p:txBody>
          <a:bodyPr/>
          <a:lstStyle/>
          <a:p>
            <a:pPr algn="r">
              <a:lnSpc>
                <a:spcPct val="90000"/>
              </a:lnSpc>
              <a:buNone/>
            </a:pPr>
            <a:r>
              <a:rPr lang="fa-IR" altLang="en-US" sz="3200" b="1" dirty="0" smtClean="0">
                <a:solidFill>
                  <a:schemeClr val="bg1"/>
                </a:solidFill>
                <a:cs typeface="B Nazanin" pitchFamily="2" charset="-78"/>
              </a:rPr>
              <a:t>1</a:t>
            </a:r>
            <a:r>
              <a:rPr lang="ar-SA" altLang="en-US" sz="3200" b="1" dirty="0" smtClean="0">
                <a:solidFill>
                  <a:schemeClr val="bg1"/>
                </a:solidFill>
                <a:cs typeface="B Nazanin" pitchFamily="2" charset="-78"/>
              </a:rPr>
              <a:t>ـ </a:t>
            </a:r>
            <a:r>
              <a:rPr lang="ar-SA" altLang="en-US" sz="3600" b="1" dirty="0" smtClean="0">
                <a:solidFill>
                  <a:schemeClr val="bg1"/>
                </a:solidFill>
                <a:cs typeface="B Nazanin" pitchFamily="2" charset="-78"/>
              </a:rPr>
              <a:t>رفع</a:t>
            </a:r>
            <a:r>
              <a:rPr lang="fa-IR" altLang="en-US" sz="3600" b="1" dirty="0" smtClean="0">
                <a:solidFill>
                  <a:schemeClr val="bg1"/>
                </a:solidFill>
                <a:cs typeface="B Nazanin" pitchFamily="2" charset="-78"/>
              </a:rPr>
              <a:t> </a:t>
            </a:r>
            <a:r>
              <a:rPr lang="ar-SA" altLang="en-US" sz="3600" b="1" dirty="0" smtClean="0">
                <a:solidFill>
                  <a:schemeClr val="bg1"/>
                </a:solidFill>
                <a:cs typeface="B Nazanin" pitchFamily="2" charset="-78"/>
              </a:rPr>
              <a:t>آلودگي</a:t>
            </a:r>
            <a:endParaRPr lang="en-US" altLang="ar-SA" sz="3600" b="1" dirty="0" smtClean="0">
              <a:solidFill>
                <a:schemeClr val="bg1"/>
              </a:solidFill>
              <a:cs typeface="B Nazanin" pitchFamily="2" charset="-78"/>
            </a:endParaRPr>
          </a:p>
          <a:p>
            <a:pPr algn="r">
              <a:lnSpc>
                <a:spcPct val="90000"/>
              </a:lnSpc>
              <a:buNone/>
            </a:pPr>
            <a:r>
              <a:rPr lang="fa-IR" altLang="en-US" sz="3600" b="1" dirty="0" smtClean="0">
                <a:solidFill>
                  <a:schemeClr val="bg1"/>
                </a:solidFill>
                <a:cs typeface="B Nazanin" pitchFamily="2" charset="-78"/>
              </a:rPr>
              <a:t>2</a:t>
            </a:r>
            <a:r>
              <a:rPr lang="ar-SA" altLang="en-US" sz="3600" b="1" dirty="0" smtClean="0">
                <a:solidFill>
                  <a:schemeClr val="bg1"/>
                </a:solidFill>
                <a:cs typeface="B Nazanin" pitchFamily="2" charset="-78"/>
              </a:rPr>
              <a:t>ـ</a:t>
            </a:r>
            <a:r>
              <a:rPr lang="fa-IR" altLang="en-US" sz="3600" b="1" dirty="0" smtClean="0">
                <a:solidFill>
                  <a:schemeClr val="bg1"/>
                </a:solidFill>
                <a:cs typeface="B Nazanin" pitchFamily="2" charset="-78"/>
              </a:rPr>
              <a:t> </a:t>
            </a:r>
            <a:r>
              <a:rPr lang="ar-SA" altLang="en-US" sz="3600" b="1" dirty="0" smtClean="0">
                <a:solidFill>
                  <a:schemeClr val="bg1"/>
                </a:solidFill>
                <a:cs typeface="B Nazanin" pitchFamily="2" charset="-78"/>
              </a:rPr>
              <a:t>تميز كردن</a:t>
            </a:r>
            <a:r>
              <a:rPr lang="fa-IR" altLang="en-US" sz="3600" b="1" dirty="0" smtClean="0">
                <a:solidFill>
                  <a:schemeClr val="bg1"/>
                </a:solidFill>
                <a:cs typeface="B Nazanin" pitchFamily="2" charset="-78"/>
              </a:rPr>
              <a:t> (</a:t>
            </a:r>
            <a:r>
              <a:rPr lang="ar-SA" altLang="en-US" sz="3600" b="1" dirty="0" smtClean="0">
                <a:solidFill>
                  <a:schemeClr val="bg1"/>
                </a:solidFill>
                <a:cs typeface="B Nazanin" pitchFamily="2" charset="-78"/>
              </a:rPr>
              <a:t>پاكسازي</a:t>
            </a:r>
            <a:r>
              <a:rPr lang="fa-IR" altLang="en-US" sz="3600" b="1" dirty="0" smtClean="0">
                <a:solidFill>
                  <a:schemeClr val="bg1"/>
                </a:solidFill>
                <a:cs typeface="B Nazanin" pitchFamily="2" charset="-78"/>
              </a:rPr>
              <a:t> )</a:t>
            </a:r>
            <a:endParaRPr lang="en-US" altLang="ar-SA" sz="3600" b="1" dirty="0" smtClean="0">
              <a:solidFill>
                <a:schemeClr val="bg1"/>
              </a:solidFill>
              <a:cs typeface="B Nazanin" pitchFamily="2" charset="-78"/>
            </a:endParaRPr>
          </a:p>
          <a:p>
            <a:pPr algn="r">
              <a:lnSpc>
                <a:spcPct val="90000"/>
              </a:lnSpc>
              <a:buNone/>
            </a:pPr>
            <a:r>
              <a:rPr lang="fa-IR" altLang="en-US" sz="3600" b="1" dirty="0" smtClean="0">
                <a:solidFill>
                  <a:schemeClr val="bg1"/>
                </a:solidFill>
                <a:cs typeface="B Nazanin" pitchFamily="2" charset="-78"/>
              </a:rPr>
              <a:t>3</a:t>
            </a:r>
            <a:r>
              <a:rPr lang="ar-SA" altLang="en-US" sz="3600" b="1" dirty="0" smtClean="0">
                <a:solidFill>
                  <a:schemeClr val="bg1"/>
                </a:solidFill>
                <a:cs typeface="B Nazanin" pitchFamily="2" charset="-78"/>
              </a:rPr>
              <a:t>ـ سترون</a:t>
            </a:r>
            <a:r>
              <a:rPr lang="fa-IR" altLang="en-US" sz="3600" b="1" dirty="0" smtClean="0">
                <a:solidFill>
                  <a:schemeClr val="bg1"/>
                </a:solidFill>
                <a:cs typeface="B Nazanin" pitchFamily="2" charset="-78"/>
              </a:rPr>
              <a:t> </a:t>
            </a:r>
            <a:r>
              <a:rPr lang="ar-SA" altLang="en-US" sz="3600" b="1" dirty="0" smtClean="0">
                <a:solidFill>
                  <a:schemeClr val="bg1"/>
                </a:solidFill>
                <a:cs typeface="B Nazanin" pitchFamily="2" charset="-78"/>
              </a:rPr>
              <a:t>سازي</a:t>
            </a:r>
            <a:r>
              <a:rPr lang="fa-IR" altLang="en-US" sz="3600" b="1" dirty="0" smtClean="0">
                <a:solidFill>
                  <a:schemeClr val="bg1"/>
                </a:solidFill>
                <a:cs typeface="B Nazanin" pitchFamily="2" charset="-78"/>
              </a:rPr>
              <a:t> </a:t>
            </a:r>
            <a:r>
              <a:rPr lang="ar-SA" altLang="en-US" sz="3600" b="1" dirty="0" smtClean="0">
                <a:solidFill>
                  <a:schemeClr val="bg1"/>
                </a:solidFill>
                <a:cs typeface="B Nazanin" pitchFamily="2" charset="-78"/>
              </a:rPr>
              <a:t>يا</a:t>
            </a:r>
            <a:r>
              <a:rPr lang="fa-IR" altLang="en-US" sz="3600" b="1" dirty="0" smtClean="0">
                <a:solidFill>
                  <a:schemeClr val="bg1"/>
                </a:solidFill>
                <a:cs typeface="B Nazanin" pitchFamily="2" charset="-78"/>
              </a:rPr>
              <a:t> </a:t>
            </a:r>
            <a:r>
              <a:rPr lang="ar-SA" altLang="en-US" sz="3600" b="1" dirty="0" smtClean="0">
                <a:solidFill>
                  <a:schemeClr val="bg1"/>
                </a:solidFill>
                <a:cs typeface="B Nazanin" pitchFamily="2" charset="-78"/>
              </a:rPr>
              <a:t>گندزدايي</a:t>
            </a:r>
            <a:endParaRPr lang="en-US" altLang="ar-SA" sz="3600" b="1" dirty="0" smtClean="0">
              <a:solidFill>
                <a:schemeClr val="bg1"/>
              </a:solidFill>
              <a:cs typeface="B Nazanin" pitchFamily="2" charset="-78"/>
            </a:endParaRPr>
          </a:p>
          <a:p>
            <a:pPr>
              <a:lnSpc>
                <a:spcPct val="90000"/>
              </a:lnSpc>
            </a:pPr>
            <a:endParaRPr lang="en-US" sz="2400" dirty="0" smtClean="0">
              <a:solidFill>
                <a:srgbClr val="FFFF00"/>
              </a:solidFill>
              <a:cs typeface="B Nazanin" pitchFamily="2" charset="-78"/>
            </a:endParaRPr>
          </a:p>
        </p:txBody>
      </p:sp>
    </p:spTree>
    <p:extLst>
      <p:ext uri="{BB962C8B-B14F-4D97-AF65-F5344CB8AC3E}">
        <p14:creationId xmlns:p14="http://schemas.microsoft.com/office/powerpoint/2010/main" val="20699011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ar-SA" altLang="ar-SA" sz="4400" dirty="0" smtClean="0">
                <a:ln w="11430"/>
                <a:solidFill>
                  <a:schemeClr val="tx1"/>
                </a:solidFill>
                <a:effectLst>
                  <a:outerShdw blurRad="50800" dist="39000" dir="5460000" algn="tl">
                    <a:srgbClr val="000000">
                      <a:alpha val="38000"/>
                    </a:srgbClr>
                  </a:outerShdw>
                </a:effectLst>
                <a:cs typeface="B Titr" pitchFamily="2" charset="-78"/>
              </a:rPr>
              <a:t>مرحله اول : رفع آلودگي </a:t>
            </a:r>
            <a:endParaRPr lang="fa-IR" sz="4400" dirty="0">
              <a:solidFill>
                <a:schemeClr val="tx1"/>
              </a:solidFill>
            </a:endParaRPr>
          </a:p>
        </p:txBody>
      </p:sp>
      <p:sp>
        <p:nvSpPr>
          <p:cNvPr id="3" name="Content Placeholder 2"/>
          <p:cNvSpPr>
            <a:spLocks noGrp="1"/>
          </p:cNvSpPr>
          <p:nvPr>
            <p:ph idx="1"/>
          </p:nvPr>
        </p:nvSpPr>
        <p:spPr>
          <a:xfrm>
            <a:off x="457200" y="2996951"/>
            <a:ext cx="8229600" cy="2160241"/>
          </a:xfrm>
        </p:spPr>
        <p:txBody>
          <a:bodyPr>
            <a:normAutofit/>
          </a:bodyPr>
          <a:lstStyle/>
          <a:p>
            <a:pPr algn="r" rtl="1"/>
            <a:r>
              <a:rPr lang="ar-SA" altLang="en-US" sz="2800" b="1" dirty="0">
                <a:cs typeface="B Nazanin" pitchFamily="2" charset="-78"/>
              </a:rPr>
              <a:t>سازمان بهداشت جهاني</a:t>
            </a:r>
            <a:r>
              <a:rPr lang="en-US" altLang="en-US" sz="2800" b="1" dirty="0">
                <a:cs typeface="B Nazanin" pitchFamily="2" charset="-78"/>
              </a:rPr>
              <a:t> (W.H.O) </a:t>
            </a:r>
            <a:r>
              <a:rPr lang="ar-SA" altLang="en-US" sz="2800" b="1" dirty="0">
                <a:cs typeface="B Nazanin" pitchFamily="2" charset="-78"/>
              </a:rPr>
              <a:t>محلول كلر</a:t>
            </a:r>
            <a:r>
              <a:rPr lang="en-US" altLang="en-US" sz="2800" b="1" dirty="0">
                <a:cs typeface="B Nazanin" pitchFamily="2" charset="-78"/>
              </a:rPr>
              <a:t> 0/5 % </a:t>
            </a:r>
            <a:r>
              <a:rPr lang="ar-SA" altLang="en-US" sz="2800" b="1" dirty="0">
                <a:cs typeface="B Nazanin" pitchFamily="2" charset="-78"/>
              </a:rPr>
              <a:t>را</a:t>
            </a:r>
            <a:r>
              <a:rPr lang="en-US" altLang="en-US" sz="2800" b="1" dirty="0">
                <a:cs typeface="B Nazanin" pitchFamily="2" charset="-78"/>
              </a:rPr>
              <a:t> </a:t>
            </a:r>
            <a:r>
              <a:rPr lang="ar-SA" altLang="en-US" sz="2800" b="1" dirty="0" smtClean="0">
                <a:cs typeface="B Nazanin" pitchFamily="2" charset="-78"/>
              </a:rPr>
              <a:t>براي</a:t>
            </a:r>
            <a:r>
              <a:rPr lang="en-US" altLang="en-US" sz="2800" b="1" dirty="0" smtClean="0">
                <a:cs typeface="B Nazanin" pitchFamily="2" charset="-78"/>
              </a:rPr>
              <a:t> </a:t>
            </a:r>
            <a:r>
              <a:rPr lang="ar-SA" altLang="en-US" sz="2800" b="1" dirty="0">
                <a:cs typeface="B Nazanin" pitchFamily="2" charset="-78"/>
              </a:rPr>
              <a:t>رفع</a:t>
            </a:r>
            <a:r>
              <a:rPr lang="en-US" altLang="en-US" sz="2800" b="1" dirty="0">
                <a:cs typeface="B Nazanin" pitchFamily="2" charset="-78"/>
              </a:rPr>
              <a:t> </a:t>
            </a:r>
            <a:r>
              <a:rPr lang="ar-SA" altLang="en-US" sz="2800" b="1" dirty="0">
                <a:cs typeface="B Nazanin" pitchFamily="2" charset="-78"/>
              </a:rPr>
              <a:t>آلودگي</a:t>
            </a:r>
            <a:r>
              <a:rPr lang="en-US" altLang="en-US" sz="2800" b="1" dirty="0">
                <a:cs typeface="B Nazanin" pitchFamily="2" charset="-78"/>
              </a:rPr>
              <a:t>  </a:t>
            </a:r>
            <a:r>
              <a:rPr lang="ar-SA" altLang="en-US" sz="2800" b="1" dirty="0">
                <a:cs typeface="B Nazanin" pitchFamily="2" charset="-78"/>
              </a:rPr>
              <a:t>وسايل قبل</a:t>
            </a:r>
            <a:r>
              <a:rPr lang="en-US" altLang="en-US" sz="2800" b="1" dirty="0">
                <a:cs typeface="B Nazanin" pitchFamily="2" charset="-78"/>
              </a:rPr>
              <a:t> </a:t>
            </a:r>
            <a:r>
              <a:rPr lang="ar-SA" altLang="en-US" sz="2800" b="1" dirty="0">
                <a:cs typeface="B Nazanin" pitchFamily="2" charset="-78"/>
              </a:rPr>
              <a:t>از</a:t>
            </a:r>
            <a:r>
              <a:rPr lang="en-US" altLang="en-US" sz="2800" b="1" dirty="0">
                <a:cs typeface="B Nazanin" pitchFamily="2" charset="-78"/>
              </a:rPr>
              <a:t> </a:t>
            </a:r>
            <a:r>
              <a:rPr lang="ar-SA" altLang="en-US" sz="2800" b="1" dirty="0">
                <a:cs typeface="B Nazanin" pitchFamily="2" charset="-78"/>
              </a:rPr>
              <a:t>تميز كردن توصيه مي كند</a:t>
            </a:r>
            <a:r>
              <a:rPr lang="en-US" altLang="en-US" sz="2800" b="1" dirty="0">
                <a:cs typeface="B Nazanin" pitchFamily="2" charset="-78"/>
              </a:rPr>
              <a:t> .</a:t>
            </a:r>
            <a:endParaRPr lang="en-US" sz="2800" b="1" dirty="0">
              <a:cs typeface="B Nazanin" pitchFamily="2" charset="-78"/>
            </a:endParaRPr>
          </a:p>
          <a:p>
            <a:endParaRPr lang="en-US" dirty="0"/>
          </a:p>
        </p:txBody>
      </p:sp>
    </p:spTree>
    <p:extLst>
      <p:ext uri="{BB962C8B-B14F-4D97-AF65-F5344CB8AC3E}">
        <p14:creationId xmlns:p14="http://schemas.microsoft.com/office/powerpoint/2010/main" val="84408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61048"/>
            <a:ext cx="2000250" cy="2867025"/>
          </a:xfrm>
          <a:prstGeom prst="rect">
            <a:avLst/>
          </a:prstGeom>
        </p:spPr>
      </p:pic>
      <p:sp>
        <p:nvSpPr>
          <p:cNvPr id="5" name="Text Box 6"/>
          <p:cNvSpPr txBox="1">
            <a:spLocks noGrp="1" noChangeArrowheads="1"/>
          </p:cNvSpPr>
          <p:nvPr>
            <p:ph type="title"/>
          </p:nvPr>
        </p:nvSpPr>
        <p:spPr bwMode="auto">
          <a:xfrm>
            <a:off x="457200" y="492194"/>
            <a:ext cx="7931224" cy="707886"/>
          </a:xfrm>
          <a:prstGeom prst="rect">
            <a:avLst/>
          </a:prstGeom>
          <a:noFill/>
          <a:ln w="12700">
            <a:noFill/>
            <a:miter lim="800000"/>
            <a:headEnd type="none" w="sm" len="sm"/>
            <a:tailEnd type="none" w="sm" len="sm"/>
          </a:ln>
          <a:effectLst/>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r" rtl="1">
              <a:spcBef>
                <a:spcPct val="50000"/>
              </a:spcBef>
              <a:defRPr/>
            </a:pPr>
            <a:r>
              <a:rPr lang="ar-SA" altLang="en-US" sz="4000" b="1" dirty="0">
                <a:ln w="11430"/>
                <a:effectLst>
                  <a:outerShdw blurRad="50800" dist="39000" dir="5460000" algn="tl">
                    <a:srgbClr val="000000">
                      <a:alpha val="38000"/>
                    </a:srgbClr>
                  </a:outerShdw>
                </a:effectLst>
                <a:cs typeface="B Titr" pitchFamily="2" charset="-78"/>
              </a:rPr>
              <a:t>مرحله دوم</a:t>
            </a:r>
            <a:r>
              <a:rPr lang="en-US" altLang="en-US" sz="4000" b="1" dirty="0">
                <a:ln w="11430"/>
                <a:effectLst>
                  <a:outerShdw blurRad="50800" dist="39000" dir="5460000" algn="tl">
                    <a:srgbClr val="000000">
                      <a:alpha val="38000"/>
                    </a:srgbClr>
                  </a:outerShdw>
                </a:effectLst>
                <a:cs typeface="B Titr" pitchFamily="2" charset="-78"/>
              </a:rPr>
              <a:t> : </a:t>
            </a:r>
            <a:r>
              <a:rPr lang="ar-SA" altLang="en-US" sz="4000" b="1" dirty="0">
                <a:ln w="11430"/>
                <a:effectLst>
                  <a:outerShdw blurRad="50800" dist="39000" dir="5460000" algn="tl">
                    <a:srgbClr val="000000">
                      <a:alpha val="38000"/>
                    </a:srgbClr>
                  </a:outerShdw>
                </a:effectLst>
                <a:cs typeface="B Titr" pitchFamily="2" charset="-78"/>
              </a:rPr>
              <a:t>تميز</a:t>
            </a:r>
            <a:r>
              <a:rPr lang="en-US" altLang="en-US" sz="4000" b="1" dirty="0">
                <a:ln w="11430"/>
                <a:effectLst>
                  <a:outerShdw blurRad="50800" dist="39000" dir="5460000" algn="tl">
                    <a:srgbClr val="000000">
                      <a:alpha val="38000"/>
                    </a:srgbClr>
                  </a:outerShdw>
                </a:effectLst>
                <a:cs typeface="B Titr" pitchFamily="2" charset="-78"/>
              </a:rPr>
              <a:t> </a:t>
            </a:r>
            <a:r>
              <a:rPr lang="ar-SA" altLang="en-US" sz="4000" b="1" dirty="0">
                <a:ln w="11430"/>
                <a:effectLst>
                  <a:outerShdw blurRad="50800" dist="39000" dir="5460000" algn="tl">
                    <a:srgbClr val="000000">
                      <a:alpha val="38000"/>
                    </a:srgbClr>
                  </a:outerShdw>
                </a:effectLst>
                <a:cs typeface="B Titr" pitchFamily="2" charset="-78"/>
              </a:rPr>
              <a:t>كردن</a:t>
            </a:r>
            <a:r>
              <a:rPr lang="en-US" altLang="en-US" sz="4000" b="1" dirty="0">
                <a:ln w="11430"/>
                <a:effectLst>
                  <a:outerShdw blurRad="50800" dist="39000" dir="5460000" algn="tl">
                    <a:srgbClr val="000000">
                      <a:alpha val="38000"/>
                    </a:srgbClr>
                  </a:outerShdw>
                </a:effectLst>
                <a:cs typeface="B Titr" pitchFamily="2" charset="-78"/>
              </a:rPr>
              <a:t>) </a:t>
            </a:r>
            <a:r>
              <a:rPr lang="ar-SA" altLang="en-US" sz="4000" b="1" dirty="0">
                <a:ln w="11430"/>
                <a:effectLst>
                  <a:outerShdw blurRad="50800" dist="39000" dir="5460000" algn="tl">
                    <a:srgbClr val="000000">
                      <a:alpha val="38000"/>
                    </a:srgbClr>
                  </a:outerShdw>
                </a:effectLst>
                <a:cs typeface="B Titr" pitchFamily="2" charset="-78"/>
              </a:rPr>
              <a:t>پاكسازي</a:t>
            </a:r>
            <a:r>
              <a:rPr lang="en-US" altLang="en-US" sz="4000" b="1" dirty="0">
                <a:ln w="11430"/>
                <a:effectLst>
                  <a:outerShdw blurRad="50800" dist="39000" dir="5460000" algn="tl">
                    <a:srgbClr val="000000">
                      <a:alpha val="38000"/>
                    </a:srgbClr>
                  </a:outerShdw>
                </a:effectLst>
                <a:cs typeface="B Titr" pitchFamily="2" charset="-78"/>
              </a:rPr>
              <a:t> </a:t>
            </a:r>
            <a:r>
              <a:rPr lang="en-US" altLang="en-US" sz="4000" b="1" dirty="0">
                <a:ln w="11430"/>
                <a:effectLst>
                  <a:outerShdw blurRad="50800" dist="39000" dir="5460000" algn="tl">
                    <a:srgbClr val="000000">
                      <a:alpha val="38000"/>
                    </a:srgbClr>
                  </a:outerShdw>
                </a:effectLst>
                <a:latin typeface="Arial" charset="0"/>
                <a:cs typeface="Times New Roman" pitchFamily="18" charset="0"/>
              </a:rPr>
              <a:t>(</a:t>
            </a:r>
            <a:endParaRPr lang="en-US" sz="4000" b="1" dirty="0">
              <a:ln w="11430"/>
              <a:effectLst>
                <a:outerShdw blurRad="50800" dist="39000" dir="5460000" algn="tl">
                  <a:srgbClr val="000000">
                    <a:alpha val="38000"/>
                  </a:srgbClr>
                </a:outerShdw>
              </a:effectLst>
              <a:latin typeface="Arial" charset="0"/>
              <a:cs typeface="Times New Roman" pitchFamily="18" charset="0"/>
            </a:endParaRPr>
          </a:p>
        </p:txBody>
      </p:sp>
      <p:sp>
        <p:nvSpPr>
          <p:cNvPr id="6" name="Content Placeholder 5"/>
          <p:cNvSpPr>
            <a:spLocks noGrp="1" noChangeArrowheads="1"/>
          </p:cNvSpPr>
          <p:nvPr>
            <p:ph idx="1"/>
          </p:nvPr>
        </p:nvSpPr>
        <p:spPr bwMode="auto">
          <a:xfrm>
            <a:off x="457200" y="1600200"/>
            <a:ext cx="8291264" cy="4684359"/>
          </a:xfrm>
          <a:prstGeom prst="rect">
            <a:avLst/>
          </a:prstGeom>
          <a:noFill/>
          <a:ln w="12700">
            <a:noFill/>
            <a:miter lim="800000"/>
            <a:headEnd type="none" w="sm" len="sm"/>
            <a:tailEnd type="none" w="sm" len="sm"/>
          </a:ln>
        </p:spPr>
        <p:txBody>
          <a:bodyPr wrap="square">
            <a:spAutoFit/>
          </a:bodyPr>
          <a:lstStyle/>
          <a:p>
            <a:pPr algn="r" rtl="1"/>
            <a:endParaRPr lang="en-US" altLang="en-US" sz="2800" dirty="0">
              <a:cs typeface="B Nazanin" pitchFamily="2" charset="-78"/>
            </a:endParaRPr>
          </a:p>
          <a:p>
            <a:pPr marL="0" indent="0" algn="r" rtl="1">
              <a:buNone/>
            </a:pPr>
            <a:r>
              <a:rPr lang="ar-SA" altLang="en-US" sz="2800" dirty="0" smtClean="0">
                <a:cs typeface="B Nazanin" pitchFamily="2" charset="-78"/>
              </a:rPr>
              <a:t>ميكروارگانيسم </a:t>
            </a:r>
            <a:r>
              <a:rPr lang="ar-SA" altLang="en-US" sz="2800" dirty="0">
                <a:cs typeface="B Nazanin" pitchFamily="2" charset="-78"/>
              </a:rPr>
              <a:t>ها</a:t>
            </a:r>
            <a:r>
              <a:rPr lang="en-US" altLang="en-US" sz="2800" dirty="0">
                <a:cs typeface="B Nazanin" pitchFamily="2" charset="-78"/>
              </a:rPr>
              <a:t> </a:t>
            </a:r>
            <a:r>
              <a:rPr lang="ar-SA" altLang="en-US" sz="2800" dirty="0">
                <a:cs typeface="B Nazanin" pitchFamily="2" charset="-78"/>
              </a:rPr>
              <a:t>مي</a:t>
            </a:r>
            <a:r>
              <a:rPr lang="en-US" altLang="en-US" sz="2800" dirty="0">
                <a:cs typeface="B Nazanin" pitchFamily="2" charset="-78"/>
              </a:rPr>
              <a:t> </a:t>
            </a:r>
            <a:r>
              <a:rPr lang="ar-SA" altLang="en-US" sz="2800" dirty="0">
                <a:cs typeface="B Nazanin" pitchFamily="2" charset="-78"/>
              </a:rPr>
              <a:t>توانند</a:t>
            </a:r>
            <a:r>
              <a:rPr lang="en-US" altLang="en-US" sz="2800" dirty="0">
                <a:cs typeface="B Nazanin" pitchFamily="2" charset="-78"/>
              </a:rPr>
              <a:t> </a:t>
            </a:r>
            <a:r>
              <a:rPr lang="ar-SA" altLang="en-US" sz="2800" dirty="0" smtClean="0">
                <a:cs typeface="B Nazanin" pitchFamily="2" charset="-78"/>
              </a:rPr>
              <a:t>دربقاياي</a:t>
            </a:r>
            <a:r>
              <a:rPr lang="en-US" altLang="en-US" sz="2800" dirty="0" smtClean="0">
                <a:cs typeface="B Nazanin" pitchFamily="2" charset="-78"/>
              </a:rPr>
              <a:t> </a:t>
            </a:r>
            <a:r>
              <a:rPr lang="ar-SA" altLang="en-US" sz="2800" dirty="0">
                <a:cs typeface="B Nazanin" pitchFamily="2" charset="-78"/>
              </a:rPr>
              <a:t>خشك</a:t>
            </a:r>
            <a:r>
              <a:rPr lang="en-US" altLang="en-US" sz="2800" dirty="0">
                <a:cs typeface="B Nazanin" pitchFamily="2" charset="-78"/>
              </a:rPr>
              <a:t> </a:t>
            </a:r>
            <a:r>
              <a:rPr lang="ar-SA" altLang="en-US" sz="2800" dirty="0">
                <a:cs typeface="B Nazanin" pitchFamily="2" charset="-78"/>
              </a:rPr>
              <a:t>شده مواد</a:t>
            </a:r>
            <a:r>
              <a:rPr lang="en-US" altLang="en-US" sz="2800" dirty="0">
                <a:cs typeface="B Nazanin" pitchFamily="2" charset="-78"/>
              </a:rPr>
              <a:t> </a:t>
            </a:r>
            <a:r>
              <a:rPr lang="ar-SA" altLang="en-US" sz="2800" dirty="0">
                <a:cs typeface="B Nazanin" pitchFamily="2" charset="-78"/>
              </a:rPr>
              <a:t>ارگانيك</a:t>
            </a:r>
            <a:r>
              <a:rPr lang="en-US" altLang="en-US" sz="2800" dirty="0">
                <a:cs typeface="B Nazanin" pitchFamily="2" charset="-78"/>
              </a:rPr>
              <a:t> )</a:t>
            </a:r>
            <a:r>
              <a:rPr lang="ar-SA" altLang="en-US" sz="2800" dirty="0">
                <a:cs typeface="B Nazanin" pitchFamily="2" charset="-78"/>
              </a:rPr>
              <a:t>مثل خون</a:t>
            </a:r>
            <a:r>
              <a:rPr lang="en-US" altLang="en-US" sz="2800" dirty="0">
                <a:cs typeface="B Nazanin" pitchFamily="2" charset="-78"/>
              </a:rPr>
              <a:t> ،</a:t>
            </a:r>
            <a:r>
              <a:rPr lang="ar-SA" altLang="en-US" sz="2800" dirty="0">
                <a:cs typeface="B Nazanin" pitchFamily="2" charset="-78"/>
              </a:rPr>
              <a:t>مايعات وترشحات</a:t>
            </a:r>
            <a:r>
              <a:rPr lang="en-US" altLang="en-US" sz="2800" dirty="0">
                <a:cs typeface="B Nazanin" pitchFamily="2" charset="-78"/>
              </a:rPr>
              <a:t> </a:t>
            </a:r>
            <a:r>
              <a:rPr lang="ar-SA" altLang="en-US" sz="2800" dirty="0">
                <a:cs typeface="B Nazanin" pitchFamily="2" charset="-78"/>
              </a:rPr>
              <a:t>بدن) باقي</a:t>
            </a:r>
            <a:r>
              <a:rPr lang="en-US" altLang="en-US" sz="2800" dirty="0">
                <a:cs typeface="B Nazanin" pitchFamily="2" charset="-78"/>
              </a:rPr>
              <a:t> </a:t>
            </a:r>
            <a:r>
              <a:rPr lang="ar-SA" altLang="en-US" sz="2800" dirty="0">
                <a:cs typeface="B Nazanin" pitchFamily="2" charset="-78"/>
              </a:rPr>
              <a:t>مانده</a:t>
            </a:r>
            <a:r>
              <a:rPr lang="en-US" altLang="en-US" sz="2800" dirty="0">
                <a:cs typeface="B Nazanin" pitchFamily="2" charset="-78"/>
              </a:rPr>
              <a:t> </a:t>
            </a:r>
            <a:r>
              <a:rPr lang="ar-SA" altLang="en-US" sz="2800" dirty="0">
                <a:cs typeface="B Nazanin" pitchFamily="2" charset="-78"/>
              </a:rPr>
              <a:t>ودر معرض اثرات مرحله سوم آماده</a:t>
            </a:r>
            <a:r>
              <a:rPr lang="en-US" altLang="en-US" sz="2800" dirty="0">
                <a:cs typeface="B Nazanin" pitchFamily="2" charset="-78"/>
              </a:rPr>
              <a:t> </a:t>
            </a:r>
            <a:r>
              <a:rPr lang="ar-SA" altLang="en-US" sz="2800" dirty="0">
                <a:cs typeface="B Nazanin" pitchFamily="2" charset="-78"/>
              </a:rPr>
              <a:t>سازي</a:t>
            </a:r>
            <a:r>
              <a:rPr lang="en-US" altLang="en-US" sz="2800" dirty="0">
                <a:cs typeface="B Nazanin" pitchFamily="2" charset="-78"/>
              </a:rPr>
              <a:t>) </a:t>
            </a:r>
            <a:r>
              <a:rPr lang="ar-SA" altLang="en-US" sz="2800" dirty="0">
                <a:cs typeface="B Nazanin" pitchFamily="2" charset="-78"/>
              </a:rPr>
              <a:t>استريليزاسيون و</a:t>
            </a:r>
            <a:r>
              <a:rPr lang="en-US" altLang="en-US" sz="2800" dirty="0">
                <a:cs typeface="B Nazanin" pitchFamily="2" charset="-78"/>
              </a:rPr>
              <a:t>(HLD </a:t>
            </a:r>
            <a:r>
              <a:rPr lang="ar-SA" altLang="en-US" sz="2800" dirty="0" smtClean="0">
                <a:cs typeface="B Nazanin" pitchFamily="2" charset="-78"/>
              </a:rPr>
              <a:t>قرارنگيرند</a:t>
            </a:r>
            <a:r>
              <a:rPr lang="en-US" altLang="en-US" sz="2800" dirty="0">
                <a:cs typeface="B Nazanin" pitchFamily="2" charset="-78"/>
              </a:rPr>
              <a:t>.</a:t>
            </a:r>
          </a:p>
          <a:p>
            <a:pPr marL="0" indent="0" algn="r" rtl="1">
              <a:buNone/>
            </a:pPr>
            <a:endParaRPr lang="en-US" altLang="en-US" sz="2800" dirty="0">
              <a:cs typeface="B Nazanin" pitchFamily="2" charset="-78"/>
            </a:endParaRPr>
          </a:p>
          <a:p>
            <a:pPr marL="0" indent="0" algn="r" rtl="1">
              <a:buNone/>
            </a:pPr>
            <a:r>
              <a:rPr lang="ar-SA" altLang="en-US" sz="2800" dirty="0" smtClean="0">
                <a:cs typeface="B Nazanin" pitchFamily="2" charset="-78"/>
              </a:rPr>
              <a:t>ضمن </a:t>
            </a:r>
            <a:r>
              <a:rPr lang="ar-SA" altLang="en-US" sz="2800" dirty="0">
                <a:cs typeface="B Nazanin" pitchFamily="2" charset="-78"/>
              </a:rPr>
              <a:t>آنكه</a:t>
            </a:r>
            <a:r>
              <a:rPr lang="en-US" altLang="en-US" sz="2800" dirty="0">
                <a:cs typeface="B Nazanin" pitchFamily="2" charset="-78"/>
              </a:rPr>
              <a:t> </a:t>
            </a:r>
            <a:r>
              <a:rPr lang="ar-SA" altLang="en-US" sz="2800" dirty="0">
                <a:cs typeface="B Nazanin" pitchFamily="2" charset="-78"/>
              </a:rPr>
              <a:t>مواد ارگانيك مي توانند</a:t>
            </a:r>
            <a:r>
              <a:rPr lang="en-US" altLang="en-US" sz="2800" dirty="0">
                <a:cs typeface="B Nazanin" pitchFamily="2" charset="-78"/>
              </a:rPr>
              <a:t> </a:t>
            </a:r>
            <a:r>
              <a:rPr lang="ar-SA" altLang="en-US" sz="2800" dirty="0">
                <a:cs typeface="B Nazanin" pitchFamily="2" charset="-78"/>
              </a:rPr>
              <a:t>بطور نسبي گندزداها</a:t>
            </a:r>
            <a:r>
              <a:rPr lang="en-US" altLang="en-US" sz="2800" dirty="0">
                <a:cs typeface="B Nazanin" pitchFamily="2" charset="-78"/>
              </a:rPr>
              <a:t> </a:t>
            </a:r>
            <a:r>
              <a:rPr lang="ar-SA" altLang="en-US" sz="2800" dirty="0">
                <a:cs typeface="B Nazanin" pitchFamily="2" charset="-78"/>
              </a:rPr>
              <a:t>را</a:t>
            </a:r>
            <a:r>
              <a:rPr lang="en-US" altLang="en-US" sz="2800" dirty="0">
                <a:cs typeface="B Nazanin" pitchFamily="2" charset="-78"/>
              </a:rPr>
              <a:t> </a:t>
            </a:r>
            <a:r>
              <a:rPr lang="ar-SA" altLang="en-US" sz="2800" dirty="0">
                <a:cs typeface="B Nazanin" pitchFamily="2" charset="-78"/>
              </a:rPr>
              <a:t>غير فعال يا كم اثر</a:t>
            </a:r>
            <a:r>
              <a:rPr lang="en-US" altLang="en-US" sz="2800" dirty="0">
                <a:cs typeface="B Nazanin" pitchFamily="2" charset="-78"/>
              </a:rPr>
              <a:t> </a:t>
            </a:r>
            <a:r>
              <a:rPr lang="ar-SA" altLang="en-US" sz="2800" dirty="0">
                <a:cs typeface="B Nazanin" pitchFamily="2" charset="-78"/>
              </a:rPr>
              <a:t>نمايند</a:t>
            </a:r>
            <a:r>
              <a:rPr lang="fa-IR" altLang="en-US" sz="2800" dirty="0">
                <a:cs typeface="B Nazanin" pitchFamily="2" charset="-78"/>
              </a:rPr>
              <a:t>،</a:t>
            </a:r>
            <a:r>
              <a:rPr lang="ar-SA" altLang="en-US" sz="2800" dirty="0">
                <a:cs typeface="B Nazanin" pitchFamily="2" charset="-78"/>
              </a:rPr>
              <a:t>بنابراين</a:t>
            </a:r>
            <a:r>
              <a:rPr lang="en-US" altLang="en-US" sz="2800" dirty="0">
                <a:cs typeface="B Nazanin" pitchFamily="2" charset="-78"/>
              </a:rPr>
              <a:t> </a:t>
            </a:r>
            <a:r>
              <a:rPr lang="ar-SA" altLang="en-US" sz="2800" dirty="0">
                <a:cs typeface="B Nazanin" pitchFamily="2" charset="-78"/>
              </a:rPr>
              <a:t>ابزار</a:t>
            </a:r>
            <a:r>
              <a:rPr lang="en-US" altLang="en-US" sz="2800" dirty="0">
                <a:cs typeface="B Nazanin" pitchFamily="2" charset="-78"/>
              </a:rPr>
              <a:t> </a:t>
            </a:r>
            <a:r>
              <a:rPr lang="ar-SA" altLang="en-US" sz="2800" dirty="0">
                <a:cs typeface="B Nazanin" pitchFamily="2" charset="-78"/>
              </a:rPr>
              <a:t>وتجهيزات</a:t>
            </a:r>
            <a:r>
              <a:rPr lang="en-US" altLang="en-US" sz="2800" dirty="0">
                <a:cs typeface="B Nazanin" pitchFamily="2" charset="-78"/>
              </a:rPr>
              <a:t> </a:t>
            </a:r>
            <a:r>
              <a:rPr lang="ar-SA" altLang="en-US" sz="2800" dirty="0">
                <a:cs typeface="B Nazanin" pitchFamily="2" charset="-78"/>
              </a:rPr>
              <a:t>را</a:t>
            </a:r>
            <a:r>
              <a:rPr lang="en-US" altLang="en-US" sz="2800" dirty="0">
                <a:cs typeface="B Nazanin" pitchFamily="2" charset="-78"/>
              </a:rPr>
              <a:t> </a:t>
            </a:r>
            <a:r>
              <a:rPr lang="ar-SA" altLang="en-US" sz="2800" dirty="0">
                <a:cs typeface="B Nazanin" pitchFamily="2" charset="-78"/>
              </a:rPr>
              <a:t>دراين مرحله بوسيله</a:t>
            </a:r>
            <a:r>
              <a:rPr lang="en-US" altLang="en-US" sz="2800" dirty="0">
                <a:cs typeface="B Nazanin" pitchFamily="2" charset="-78"/>
              </a:rPr>
              <a:t> </a:t>
            </a:r>
            <a:r>
              <a:rPr lang="ar-SA" altLang="en-US" sz="2800" dirty="0">
                <a:cs typeface="B Nazanin" pitchFamily="2" charset="-78"/>
              </a:rPr>
              <a:t>شستشو با آب</a:t>
            </a:r>
            <a:r>
              <a:rPr lang="en-US" altLang="en-US" sz="2800" dirty="0">
                <a:cs typeface="B Nazanin" pitchFamily="2" charset="-78"/>
              </a:rPr>
              <a:t> </a:t>
            </a:r>
            <a:r>
              <a:rPr lang="ar-SA" altLang="en-US" sz="2800" dirty="0">
                <a:cs typeface="B Nazanin" pitchFamily="2" charset="-78"/>
              </a:rPr>
              <a:t>وصابون مايع</a:t>
            </a:r>
            <a:r>
              <a:rPr lang="en-US" altLang="en-US" sz="2800" dirty="0">
                <a:cs typeface="B Nazanin" pitchFamily="2" charset="-78"/>
              </a:rPr>
              <a:t> </a:t>
            </a:r>
            <a:r>
              <a:rPr lang="ar-SA" altLang="en-US" sz="2800" dirty="0">
                <a:cs typeface="B Nazanin" pitchFamily="2" charset="-78"/>
              </a:rPr>
              <a:t>يا دترجنت</a:t>
            </a:r>
            <a:r>
              <a:rPr lang="en-US" altLang="en-US" sz="2800" dirty="0">
                <a:cs typeface="B Nazanin" pitchFamily="2" charset="-78"/>
              </a:rPr>
              <a:t> ، </a:t>
            </a:r>
            <a:r>
              <a:rPr lang="ar-SA" altLang="en-US" sz="2800" dirty="0">
                <a:cs typeface="B Nazanin" pitchFamily="2" charset="-78"/>
              </a:rPr>
              <a:t>بطور فيزيكي كاملاً</a:t>
            </a:r>
            <a:r>
              <a:rPr lang="en-US" altLang="en-US" sz="2800" dirty="0">
                <a:cs typeface="B Nazanin" pitchFamily="2" charset="-78"/>
              </a:rPr>
              <a:t> </a:t>
            </a:r>
            <a:r>
              <a:rPr lang="ar-SA" altLang="en-US" sz="2800" dirty="0">
                <a:cs typeface="B Nazanin" pitchFamily="2" charset="-78"/>
              </a:rPr>
              <a:t>از</a:t>
            </a:r>
            <a:r>
              <a:rPr lang="en-US" altLang="en-US" sz="2800" dirty="0">
                <a:cs typeface="B Nazanin" pitchFamily="2" charset="-78"/>
              </a:rPr>
              <a:t> </a:t>
            </a:r>
            <a:r>
              <a:rPr lang="ar-SA" altLang="en-US" sz="2800" dirty="0">
                <a:cs typeface="B Nazanin" pitchFamily="2" charset="-78"/>
              </a:rPr>
              <a:t>مواد ارگانيكي بزداييد</a:t>
            </a:r>
            <a:r>
              <a:rPr lang="en-US" altLang="en-US" sz="2800" dirty="0">
                <a:cs typeface="B Nazanin" pitchFamily="2" charset="-78"/>
              </a:rPr>
              <a:t>.</a:t>
            </a:r>
            <a:endParaRPr lang="fa-IR" altLang="en-US" sz="2800" dirty="0">
              <a:cs typeface="B Nazanin" pitchFamily="2" charset="-78"/>
            </a:endParaRPr>
          </a:p>
          <a:p>
            <a:pPr algn="r" rtl="1"/>
            <a:endParaRPr lang="en-US" altLang="en-US" sz="2400" dirty="0">
              <a:cs typeface="B Nazanin" pitchFamily="2" charset="-78"/>
            </a:endParaRPr>
          </a:p>
          <a:p>
            <a:pPr algn="r" rtl="1"/>
            <a:endParaRPr lang="en-US" altLang="en-US" sz="2400" dirty="0">
              <a:cs typeface="B Nazanin" pitchFamily="2" charset="-78"/>
            </a:endParaRPr>
          </a:p>
        </p:txBody>
      </p:sp>
    </p:spTree>
    <p:extLst>
      <p:ext uri="{BB962C8B-B14F-4D97-AF65-F5344CB8AC3E}">
        <p14:creationId xmlns:p14="http://schemas.microsoft.com/office/powerpoint/2010/main" val="576449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1"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80">
                                          <p:stCondLst>
                                            <p:cond delay="0"/>
                                          </p:stCondLst>
                                        </p:cTn>
                                        <p:tgtEl>
                                          <p:spTgt spid="6"/>
                                        </p:tgtEl>
                                      </p:cBhvr>
                                    </p:animEffect>
                                    <p:anim calcmode="lin" valueType="num">
                                      <p:cBhvr>
                                        <p:cTn id="1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1" dur="26">
                                          <p:stCondLst>
                                            <p:cond delay="650"/>
                                          </p:stCondLst>
                                        </p:cTn>
                                        <p:tgtEl>
                                          <p:spTgt spid="6"/>
                                        </p:tgtEl>
                                      </p:cBhvr>
                                      <p:to x="100000" y="60000"/>
                                    </p:animScale>
                                    <p:animScale>
                                      <p:cBhvr>
                                        <p:cTn id="22" dur="166" decel="50000">
                                          <p:stCondLst>
                                            <p:cond delay="676"/>
                                          </p:stCondLst>
                                        </p:cTn>
                                        <p:tgtEl>
                                          <p:spTgt spid="6"/>
                                        </p:tgtEl>
                                      </p:cBhvr>
                                      <p:to x="100000" y="100000"/>
                                    </p:animScale>
                                    <p:animScale>
                                      <p:cBhvr>
                                        <p:cTn id="23" dur="26">
                                          <p:stCondLst>
                                            <p:cond delay="1312"/>
                                          </p:stCondLst>
                                        </p:cTn>
                                        <p:tgtEl>
                                          <p:spTgt spid="6"/>
                                        </p:tgtEl>
                                      </p:cBhvr>
                                      <p:to x="100000" y="80000"/>
                                    </p:animScale>
                                    <p:animScale>
                                      <p:cBhvr>
                                        <p:cTn id="24" dur="166" decel="50000">
                                          <p:stCondLst>
                                            <p:cond delay="1338"/>
                                          </p:stCondLst>
                                        </p:cTn>
                                        <p:tgtEl>
                                          <p:spTgt spid="6"/>
                                        </p:tgtEl>
                                      </p:cBhvr>
                                      <p:to x="100000" y="100000"/>
                                    </p:animScale>
                                    <p:animScale>
                                      <p:cBhvr>
                                        <p:cTn id="25" dur="26">
                                          <p:stCondLst>
                                            <p:cond delay="1642"/>
                                          </p:stCondLst>
                                        </p:cTn>
                                        <p:tgtEl>
                                          <p:spTgt spid="6"/>
                                        </p:tgtEl>
                                      </p:cBhvr>
                                      <p:to x="100000" y="90000"/>
                                    </p:animScale>
                                    <p:animScale>
                                      <p:cBhvr>
                                        <p:cTn id="26" dur="166" decel="50000">
                                          <p:stCondLst>
                                            <p:cond delay="1668"/>
                                          </p:stCondLst>
                                        </p:cTn>
                                        <p:tgtEl>
                                          <p:spTgt spid="6"/>
                                        </p:tgtEl>
                                      </p:cBhvr>
                                      <p:to x="100000" y="100000"/>
                                    </p:animScale>
                                    <p:animScale>
                                      <p:cBhvr>
                                        <p:cTn id="27" dur="26">
                                          <p:stCondLst>
                                            <p:cond delay="1808"/>
                                          </p:stCondLst>
                                        </p:cTn>
                                        <p:tgtEl>
                                          <p:spTgt spid="6"/>
                                        </p:tgtEl>
                                      </p:cBhvr>
                                      <p:to x="100000" y="95000"/>
                                    </p:animScale>
                                    <p:animScale>
                                      <p:cBhvr>
                                        <p:cTn id="28"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6"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Content Placeholder 2"/>
          <p:cNvSpPr>
            <a:spLocks noGrp="1"/>
          </p:cNvSpPr>
          <p:nvPr>
            <p:ph idx="1"/>
          </p:nvPr>
        </p:nvSpPr>
        <p:spPr>
          <a:xfrm>
            <a:off x="1979712" y="1556792"/>
            <a:ext cx="6707088" cy="4569371"/>
          </a:xfrm>
        </p:spPr>
        <p:txBody>
          <a:bodyPr>
            <a:normAutofit/>
          </a:bodyPr>
          <a:lstStyle/>
          <a:p>
            <a:pPr algn="just" rtl="1"/>
            <a:r>
              <a:rPr lang="fa-IR" sz="2800" dirty="0" smtClean="0"/>
              <a:t>کاربرد مواد ضدعفونی کننده در زندگی بشر امر جدیدی نیست و دهها قرن سابقه دارد و موضوع گندزدایی و ضدعفونی و کاربرد علمی روش ها از اواسط قرن نوزدهم مطرح است.اکنون به جرات  میتوانیم بگوییم  که بخش بسیار مهمی از پیشرفت های پزشکی به خصوص در زمینه جراحی مدیون کاربرد روش های موثر  ودقیق گندزدایی و ضدعفونی است</a:t>
            </a:r>
            <a:r>
              <a:rPr lang="fa-IR" sz="1800" dirty="0" smtClean="0"/>
              <a:t>.</a:t>
            </a:r>
          </a:p>
          <a:p>
            <a:endParaRPr lang="fa-IR" sz="1800" dirty="0"/>
          </a:p>
        </p:txBody>
      </p:sp>
    </p:spTree>
    <p:extLst>
      <p:ext uri="{BB962C8B-B14F-4D97-AF65-F5344CB8AC3E}">
        <p14:creationId xmlns:p14="http://schemas.microsoft.com/office/powerpoint/2010/main" val="4224644411"/>
      </p:ext>
    </p:extLst>
  </p:cSld>
  <p:clrMapOvr>
    <a:masterClrMapping/>
  </p:clrMapOvr>
  <mc:AlternateContent xmlns:mc="http://schemas.openxmlformats.org/markup-compatibility/2006" xmlns:p14="http://schemas.microsoft.com/office/powerpoint/2010/main">
    <mc:Choice Requires="p14">
      <p:transition spd="slow" p14:dur="3900">
        <p14:glitter dir="r"/>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838200"/>
            <a:ext cx="7850832" cy="5029200"/>
          </a:xfrm>
        </p:spPr>
        <p:txBody>
          <a:bodyPr>
            <a:normAutofit/>
          </a:bodyPr>
          <a:lstStyle/>
          <a:p>
            <a:pPr marL="0" algn="r" rtl="1">
              <a:lnSpc>
                <a:spcPct val="115000"/>
              </a:lnSpc>
              <a:spcBef>
                <a:spcPts val="0"/>
              </a:spcBef>
              <a:spcAft>
                <a:spcPts val="1000"/>
              </a:spcAft>
              <a:buFont typeface="Wingdings" pitchFamily="2" charset="2"/>
              <a:buChar char="q"/>
            </a:pPr>
            <a:r>
              <a:rPr lang="fa-IR" b="1" dirty="0">
                <a:solidFill>
                  <a:srgbClr val="FFC000"/>
                </a:solidFill>
                <a:latin typeface="Calibri"/>
                <a:ea typeface="Calibri"/>
                <a:cs typeface="Arial"/>
              </a:rPr>
              <a:t>در صورتي كه مقدار زياد خون يا مايعات آلوده به خون در محيط ريخته شده </a:t>
            </a:r>
            <a:r>
              <a:rPr lang="en-US" b="1" dirty="0">
                <a:solidFill>
                  <a:srgbClr val="FFC000"/>
                </a:solidFill>
                <a:latin typeface="Calibri"/>
                <a:ea typeface="Calibri"/>
                <a:cs typeface="Arial"/>
              </a:rPr>
              <a:t>) </a:t>
            </a:r>
            <a:r>
              <a:rPr lang="fa-IR" b="1" dirty="0">
                <a:solidFill>
                  <a:srgbClr val="FFC000"/>
                </a:solidFill>
                <a:latin typeface="Calibri"/>
                <a:ea typeface="Calibri"/>
                <a:cs typeface="Arial"/>
              </a:rPr>
              <a:t>بيشتر از</a:t>
            </a:r>
            <a:r>
              <a:rPr lang="en-US" b="1" dirty="0">
                <a:solidFill>
                  <a:srgbClr val="FFC000"/>
                </a:solidFill>
                <a:latin typeface="Calibri"/>
                <a:ea typeface="Calibri"/>
                <a:cs typeface="Arial"/>
              </a:rPr>
              <a:t> 30 </a:t>
            </a:r>
            <a:r>
              <a:rPr lang="fa-IR" b="1" dirty="0">
                <a:solidFill>
                  <a:srgbClr val="FFC000"/>
                </a:solidFill>
                <a:latin typeface="Calibri"/>
                <a:ea typeface="Calibri"/>
                <a:cs typeface="Arial"/>
              </a:rPr>
              <a:t>سي سي </a:t>
            </a:r>
            <a:r>
              <a:rPr lang="en-US" b="1" dirty="0">
                <a:solidFill>
                  <a:srgbClr val="FFC000"/>
                </a:solidFill>
                <a:latin typeface="Calibri"/>
                <a:ea typeface="Calibri"/>
                <a:cs typeface="Arial"/>
              </a:rPr>
              <a:t>( </a:t>
            </a:r>
            <a:r>
              <a:rPr lang="fa-IR" b="1" dirty="0">
                <a:solidFill>
                  <a:srgbClr val="FFC000"/>
                </a:solidFill>
                <a:latin typeface="Calibri"/>
                <a:ea typeface="Calibri"/>
                <a:cs typeface="Arial"/>
              </a:rPr>
              <a:t>يا اگر خون و ساير مايعات ، محتوي شيشه شكسته با اشيا ء نوك تيز باشند بايد</a:t>
            </a:r>
            <a:r>
              <a:rPr lang="en-US" b="1" dirty="0">
                <a:solidFill>
                  <a:srgbClr val="FFC000"/>
                </a:solidFill>
                <a:latin typeface="Calibri"/>
                <a:ea typeface="Calibri"/>
                <a:cs typeface="Arial"/>
              </a:rPr>
              <a:t> </a:t>
            </a:r>
            <a:r>
              <a:rPr lang="en-US" b="1" dirty="0" smtClean="0">
                <a:solidFill>
                  <a:srgbClr val="FFC000"/>
                </a:solidFill>
                <a:latin typeface="Calibri"/>
                <a:ea typeface="Calibri"/>
                <a:cs typeface="Arial"/>
              </a:rPr>
              <a:t>:</a:t>
            </a:r>
            <a:endParaRPr lang="fa-IR" b="1" dirty="0" smtClean="0">
              <a:solidFill>
                <a:srgbClr val="FFC000"/>
              </a:solidFill>
              <a:latin typeface="Calibri"/>
              <a:ea typeface="Calibri"/>
              <a:cs typeface="Arial"/>
            </a:endParaRPr>
          </a:p>
          <a:p>
            <a:pPr marL="0" algn="r" rtl="1">
              <a:lnSpc>
                <a:spcPct val="115000"/>
              </a:lnSpc>
              <a:spcBef>
                <a:spcPts val="0"/>
              </a:spcBef>
              <a:spcAft>
                <a:spcPts val="1000"/>
              </a:spcAft>
              <a:buFont typeface="Wingdings" pitchFamily="2" charset="2"/>
              <a:buChar char="q"/>
            </a:pPr>
            <a:endParaRPr lang="fa-IR" sz="1600" b="1" dirty="0">
              <a:solidFill>
                <a:srgbClr val="FFC000"/>
              </a:solidFill>
              <a:latin typeface="Calibri"/>
              <a:ea typeface="Calibri"/>
              <a:cs typeface="Arial"/>
            </a:endParaRPr>
          </a:p>
          <a:p>
            <a:pPr marL="0" algn="r" rtl="1">
              <a:lnSpc>
                <a:spcPct val="115000"/>
              </a:lnSpc>
              <a:spcBef>
                <a:spcPts val="0"/>
              </a:spcBef>
              <a:spcAft>
                <a:spcPts val="1000"/>
              </a:spcAft>
              <a:buFont typeface="Wingdings" pitchFamily="2" charset="2"/>
              <a:buChar char="q"/>
            </a:pPr>
            <a:endParaRPr lang="en-US" sz="1600" dirty="0">
              <a:solidFill>
                <a:srgbClr val="FFC000"/>
              </a:solidFill>
              <a:latin typeface="Calibri"/>
              <a:ea typeface="Calibri"/>
              <a:cs typeface="Arial"/>
            </a:endParaRPr>
          </a:p>
          <a:p>
            <a:pPr marL="0" algn="r" rtl="1">
              <a:lnSpc>
                <a:spcPct val="115000"/>
              </a:lnSpc>
              <a:spcBef>
                <a:spcPts val="0"/>
              </a:spcBef>
              <a:spcAft>
                <a:spcPts val="1000"/>
              </a:spcAft>
              <a:buNone/>
            </a:pPr>
            <a:r>
              <a:rPr lang="en-US" b="1" dirty="0">
                <a:solidFill>
                  <a:schemeClr val="tx1">
                    <a:lumMod val="85000"/>
                    <a:lumOff val="15000"/>
                  </a:schemeClr>
                </a:solidFill>
                <a:latin typeface="Calibri"/>
                <a:ea typeface="Calibri"/>
                <a:cs typeface="Arial"/>
              </a:rPr>
              <a:t>-1 </a:t>
            </a:r>
            <a:r>
              <a:rPr lang="fa-IR" b="1" dirty="0">
                <a:solidFill>
                  <a:schemeClr val="tx1">
                    <a:lumMod val="85000"/>
                    <a:lumOff val="15000"/>
                  </a:schemeClr>
                </a:solidFill>
                <a:latin typeface="Calibri"/>
                <a:ea typeface="Calibri"/>
                <a:cs typeface="Arial"/>
              </a:rPr>
              <a:t>حوله يك بار مصرف روي آن پهن نمود و موضع را پوشاند</a:t>
            </a:r>
            <a:r>
              <a:rPr lang="en-US" b="1" dirty="0">
                <a:solidFill>
                  <a:schemeClr val="tx1">
                    <a:lumMod val="85000"/>
                    <a:lumOff val="15000"/>
                  </a:schemeClr>
                </a:solidFill>
                <a:latin typeface="Calibri"/>
                <a:ea typeface="Calibri"/>
                <a:cs typeface="Arial"/>
              </a:rPr>
              <a:t> .</a:t>
            </a:r>
            <a:endParaRPr lang="en-US" sz="1600" b="1" dirty="0">
              <a:solidFill>
                <a:schemeClr val="tx1">
                  <a:lumMod val="85000"/>
                  <a:lumOff val="15000"/>
                </a:schemeClr>
              </a:solidFill>
              <a:latin typeface="Calibri"/>
              <a:ea typeface="Calibri"/>
              <a:cs typeface="Arial"/>
            </a:endParaRPr>
          </a:p>
          <a:p>
            <a:pPr marL="0" algn="r" rtl="1">
              <a:lnSpc>
                <a:spcPct val="115000"/>
              </a:lnSpc>
              <a:spcBef>
                <a:spcPts val="0"/>
              </a:spcBef>
              <a:spcAft>
                <a:spcPts val="1000"/>
              </a:spcAft>
              <a:buNone/>
            </a:pPr>
            <a:r>
              <a:rPr lang="en-US" b="1" dirty="0">
                <a:solidFill>
                  <a:schemeClr val="tx1">
                    <a:lumMod val="85000"/>
                    <a:lumOff val="15000"/>
                  </a:schemeClr>
                </a:solidFill>
                <a:latin typeface="Calibri"/>
                <a:ea typeface="Calibri"/>
                <a:cs typeface="Arial"/>
              </a:rPr>
              <a:t>-2 </a:t>
            </a:r>
            <a:r>
              <a:rPr lang="fa-IR" b="1" dirty="0">
                <a:solidFill>
                  <a:schemeClr val="tx1">
                    <a:lumMod val="85000"/>
                    <a:lumOff val="15000"/>
                  </a:schemeClr>
                </a:solidFill>
                <a:latin typeface="Calibri"/>
                <a:ea typeface="Calibri"/>
                <a:cs typeface="Arial"/>
              </a:rPr>
              <a:t>روي آن محلول </a:t>
            </a:r>
            <a:r>
              <a:rPr lang="fa-IR" b="1" dirty="0" smtClean="0">
                <a:solidFill>
                  <a:schemeClr val="tx1">
                    <a:lumMod val="85000"/>
                    <a:lumOff val="15000"/>
                  </a:schemeClr>
                </a:solidFill>
                <a:latin typeface="Calibri"/>
                <a:ea typeface="Calibri"/>
                <a:cs typeface="Arial"/>
              </a:rPr>
              <a:t>هيپوكلريت </a:t>
            </a:r>
            <a:r>
              <a:rPr lang="fa-IR" b="1" dirty="0">
                <a:solidFill>
                  <a:schemeClr val="tx1">
                    <a:lumMod val="85000"/>
                    <a:lumOff val="15000"/>
                  </a:schemeClr>
                </a:solidFill>
                <a:latin typeface="Calibri"/>
                <a:ea typeface="Calibri"/>
                <a:cs typeface="Arial"/>
              </a:rPr>
              <a:t>سديم با رقت</a:t>
            </a:r>
            <a:r>
              <a:rPr lang="en-US" b="1" dirty="0">
                <a:solidFill>
                  <a:schemeClr val="tx1">
                    <a:lumMod val="85000"/>
                    <a:lumOff val="15000"/>
                  </a:schemeClr>
                </a:solidFill>
                <a:latin typeface="Calibri"/>
                <a:ea typeface="Calibri"/>
                <a:cs typeface="Arial"/>
              </a:rPr>
              <a:t> 10 % </a:t>
            </a:r>
            <a:r>
              <a:rPr lang="fa-IR" b="1" dirty="0">
                <a:solidFill>
                  <a:schemeClr val="tx1">
                    <a:lumMod val="85000"/>
                    <a:lumOff val="15000"/>
                  </a:schemeClr>
                </a:solidFill>
                <a:latin typeface="Calibri"/>
                <a:ea typeface="Calibri"/>
                <a:cs typeface="Arial"/>
              </a:rPr>
              <a:t>ريخت و حداقل</a:t>
            </a:r>
            <a:r>
              <a:rPr lang="en-US" b="1" dirty="0">
                <a:solidFill>
                  <a:schemeClr val="tx1">
                    <a:lumMod val="85000"/>
                    <a:lumOff val="15000"/>
                  </a:schemeClr>
                </a:solidFill>
                <a:latin typeface="Calibri"/>
                <a:ea typeface="Calibri"/>
                <a:cs typeface="Arial"/>
              </a:rPr>
              <a:t> 10 </a:t>
            </a:r>
            <a:r>
              <a:rPr lang="fa-IR" b="1" dirty="0">
                <a:solidFill>
                  <a:schemeClr val="tx1">
                    <a:lumMod val="85000"/>
                    <a:lumOff val="15000"/>
                  </a:schemeClr>
                </a:solidFill>
                <a:latin typeface="Calibri"/>
                <a:ea typeface="Calibri"/>
                <a:cs typeface="Arial"/>
              </a:rPr>
              <a:t>دقيقه صبر كرد</a:t>
            </a:r>
            <a:endParaRPr lang="en-US" sz="1600" b="1" dirty="0">
              <a:solidFill>
                <a:schemeClr val="tx1">
                  <a:lumMod val="85000"/>
                  <a:lumOff val="15000"/>
                </a:schemeClr>
              </a:solidFill>
              <a:latin typeface="Calibri"/>
              <a:ea typeface="Calibri"/>
              <a:cs typeface="Arial"/>
            </a:endParaRPr>
          </a:p>
          <a:p>
            <a:pPr marL="0" algn="r" rtl="1">
              <a:lnSpc>
                <a:spcPct val="115000"/>
              </a:lnSpc>
              <a:spcBef>
                <a:spcPts val="0"/>
              </a:spcBef>
              <a:spcAft>
                <a:spcPts val="1000"/>
              </a:spcAft>
              <a:buNone/>
            </a:pPr>
            <a:r>
              <a:rPr lang="en-US" b="1" dirty="0">
                <a:solidFill>
                  <a:schemeClr val="tx1">
                    <a:lumMod val="85000"/>
                    <a:lumOff val="15000"/>
                  </a:schemeClr>
                </a:solidFill>
                <a:latin typeface="Calibri"/>
                <a:ea typeface="Calibri"/>
                <a:cs typeface="Arial"/>
              </a:rPr>
              <a:t>-3 </a:t>
            </a:r>
            <a:r>
              <a:rPr lang="fa-IR" b="1" dirty="0">
                <a:solidFill>
                  <a:schemeClr val="tx1">
                    <a:lumMod val="85000"/>
                    <a:lumOff val="15000"/>
                  </a:schemeClr>
                </a:solidFill>
                <a:latin typeface="Calibri"/>
                <a:ea typeface="Calibri"/>
                <a:cs typeface="Arial"/>
              </a:rPr>
              <a:t>با حوله يك بار مصرف آن را جمع كرد</a:t>
            </a:r>
            <a:r>
              <a:rPr lang="en-US" b="1" dirty="0">
                <a:solidFill>
                  <a:schemeClr val="tx1">
                    <a:lumMod val="85000"/>
                    <a:lumOff val="15000"/>
                  </a:schemeClr>
                </a:solidFill>
                <a:latin typeface="Calibri"/>
                <a:ea typeface="Calibri"/>
                <a:cs typeface="Arial"/>
              </a:rPr>
              <a:t>.</a:t>
            </a:r>
            <a:endParaRPr lang="en-US" sz="1600" b="1" dirty="0">
              <a:solidFill>
                <a:schemeClr val="tx1">
                  <a:lumMod val="85000"/>
                  <a:lumOff val="15000"/>
                </a:schemeClr>
              </a:solidFill>
              <a:latin typeface="Calibri"/>
              <a:ea typeface="Calibri"/>
              <a:cs typeface="Arial"/>
            </a:endParaRPr>
          </a:p>
          <a:p>
            <a:pPr marL="0" algn="r" rtl="1">
              <a:lnSpc>
                <a:spcPct val="115000"/>
              </a:lnSpc>
              <a:spcBef>
                <a:spcPts val="0"/>
              </a:spcBef>
              <a:spcAft>
                <a:spcPts val="1000"/>
              </a:spcAft>
              <a:buNone/>
            </a:pPr>
            <a:r>
              <a:rPr lang="en-US" b="1" dirty="0">
                <a:solidFill>
                  <a:schemeClr val="tx1">
                    <a:lumMod val="85000"/>
                    <a:lumOff val="15000"/>
                  </a:schemeClr>
                </a:solidFill>
                <a:latin typeface="Calibri"/>
                <a:ea typeface="Calibri"/>
                <a:cs typeface="Arial"/>
              </a:rPr>
              <a:t>-4 </a:t>
            </a:r>
            <a:r>
              <a:rPr lang="fa-IR" b="1" dirty="0">
                <a:solidFill>
                  <a:schemeClr val="tx1">
                    <a:lumMod val="85000"/>
                    <a:lumOff val="15000"/>
                  </a:schemeClr>
                </a:solidFill>
                <a:latin typeface="Calibri"/>
                <a:ea typeface="Calibri"/>
                <a:cs typeface="Arial"/>
              </a:rPr>
              <a:t>با آب و دترجنت محل را پاك و تميز نمود</a:t>
            </a:r>
            <a:r>
              <a:rPr lang="en-US" b="1" dirty="0">
                <a:solidFill>
                  <a:schemeClr val="tx1">
                    <a:lumMod val="85000"/>
                    <a:lumOff val="15000"/>
                  </a:schemeClr>
                </a:solidFill>
                <a:latin typeface="Calibri"/>
                <a:ea typeface="Calibri"/>
                <a:cs typeface="Arial"/>
              </a:rPr>
              <a:t> .</a:t>
            </a:r>
            <a:endParaRPr lang="en-US" sz="1600" b="1" dirty="0">
              <a:solidFill>
                <a:schemeClr val="tx1">
                  <a:lumMod val="85000"/>
                  <a:lumOff val="15000"/>
                </a:schemeClr>
              </a:solidFill>
              <a:latin typeface="Calibri"/>
              <a:ea typeface="Calibri"/>
              <a:cs typeface="Arial"/>
            </a:endParaRPr>
          </a:p>
          <a:p>
            <a:pPr marL="0" algn="r" rtl="1">
              <a:lnSpc>
                <a:spcPct val="115000"/>
              </a:lnSpc>
              <a:spcBef>
                <a:spcPts val="0"/>
              </a:spcBef>
              <a:spcAft>
                <a:spcPts val="1000"/>
              </a:spcAft>
              <a:buNone/>
            </a:pPr>
            <a:r>
              <a:rPr lang="en-US" b="1" dirty="0">
                <a:solidFill>
                  <a:schemeClr val="tx1">
                    <a:lumMod val="85000"/>
                    <a:lumOff val="15000"/>
                  </a:schemeClr>
                </a:solidFill>
                <a:latin typeface="Calibri"/>
                <a:ea typeface="Calibri"/>
                <a:cs typeface="Arial"/>
              </a:rPr>
              <a:t>-5 </a:t>
            </a:r>
            <a:r>
              <a:rPr lang="fa-IR" b="1" dirty="0">
                <a:solidFill>
                  <a:schemeClr val="tx1">
                    <a:lumMod val="85000"/>
                    <a:lumOff val="15000"/>
                  </a:schemeClr>
                </a:solidFill>
                <a:latin typeface="Calibri"/>
                <a:ea typeface="Calibri"/>
                <a:cs typeface="Arial"/>
              </a:rPr>
              <a:t>با محلول هيپوكلريت سديم ( آب ژاول ) گندزدايي انجام </a:t>
            </a:r>
            <a:r>
              <a:rPr lang="fa-IR" b="1" dirty="0" smtClean="0">
                <a:solidFill>
                  <a:schemeClr val="tx1">
                    <a:lumMod val="85000"/>
                    <a:lumOff val="15000"/>
                  </a:schemeClr>
                </a:solidFill>
                <a:latin typeface="Calibri"/>
                <a:ea typeface="Calibri"/>
                <a:cs typeface="Arial"/>
              </a:rPr>
              <a:t>شود.</a:t>
            </a:r>
            <a:endParaRPr lang="en-US" sz="1600" b="1" dirty="0">
              <a:solidFill>
                <a:schemeClr val="tx1">
                  <a:lumMod val="85000"/>
                  <a:lumOff val="15000"/>
                </a:schemeClr>
              </a:solidFill>
              <a:effectLst/>
              <a:latin typeface="Calibri"/>
              <a:ea typeface="Calibri"/>
              <a:cs typeface="Arial"/>
            </a:endParaRPr>
          </a:p>
        </p:txBody>
      </p:sp>
    </p:spTree>
    <p:extLst>
      <p:ext uri="{BB962C8B-B14F-4D97-AF65-F5344CB8AC3E}">
        <p14:creationId xmlns:p14="http://schemas.microsoft.com/office/powerpoint/2010/main" val="36299776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ooter Placeholder 4"/>
          <p:cNvSpPr>
            <a:spLocks noGrp="1"/>
          </p:cNvSpPr>
          <p:nvPr>
            <p:ph type="ftr" sz="quarter" idx="11"/>
          </p:nvPr>
        </p:nvSpPr>
        <p:spPr>
          <a:xfrm rot="5400000">
            <a:off x="6990186" y="3737240"/>
            <a:ext cx="3200400" cy="365760"/>
          </a:xfrm>
          <a:prstGeom prst="rect">
            <a:avLst/>
          </a:prstGeom>
        </p:spPr>
        <p:txBody>
          <a:bodyPr/>
          <a:lstStyle/>
          <a:p>
            <a:r>
              <a:rPr lang="en-US" smtClean="0"/>
              <a:t>www.hospitalhealth.blogfa.com</a:t>
            </a:r>
            <a:endParaRPr lang="en-US" dirty="0"/>
          </a:p>
        </p:txBody>
      </p:sp>
      <p:sp>
        <p:nvSpPr>
          <p:cNvPr id="24" name="Slide Number Placeholder 23"/>
          <p:cNvSpPr>
            <a:spLocks noGrp="1"/>
          </p:cNvSpPr>
          <p:nvPr>
            <p:ph type="sldNum" sz="quarter" idx="12"/>
          </p:nvPr>
        </p:nvSpPr>
        <p:spPr>
          <a:xfrm>
            <a:off x="8129016" y="5734050"/>
            <a:ext cx="609600" cy="521208"/>
          </a:xfrm>
          <a:prstGeom prst="rect">
            <a:avLst/>
          </a:prstGeom>
        </p:spPr>
        <p:txBody>
          <a:bodyPr/>
          <a:lstStyle/>
          <a:p>
            <a:fld id="{B17DCF89-3100-4DA2-B8F5-D900BB2B63E3}" type="slidenum">
              <a:rPr lang="en-US" smtClean="0"/>
              <a:pPr/>
              <a:t>21</a:t>
            </a:fld>
            <a:endParaRPr lang="en-US"/>
          </a:p>
        </p:txBody>
      </p:sp>
      <p:sp>
        <p:nvSpPr>
          <p:cNvPr id="70660" name="Freeform 4"/>
          <p:cNvSpPr>
            <a:spLocks noEditPoints="1"/>
          </p:cNvSpPr>
          <p:nvPr/>
        </p:nvSpPr>
        <p:spPr bwMode="gray">
          <a:xfrm>
            <a:off x="1000100" y="1928802"/>
            <a:ext cx="5943600" cy="4038600"/>
          </a:xfrm>
          <a:custGeom>
            <a:avLst/>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1244" y="0"/>
              </a:cxn>
              <a:cxn ang="0">
                <a:pos x="2820" y="1934"/>
              </a:cxn>
              <a:cxn ang="0">
                <a:pos x="2820" y="1934"/>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lnTo>
                  <a:pt x="1244" y="0"/>
                </a:lnTo>
                <a:lnTo>
                  <a:pt x="1244" y="0"/>
                </a:lnTo>
                <a:close/>
                <a:moveTo>
                  <a:pt x="2820" y="1934"/>
                </a:moveTo>
                <a:lnTo>
                  <a:pt x="2820" y="1934"/>
                </a:lnTo>
                <a:lnTo>
                  <a:pt x="2820" y="1934"/>
                </a:lnTo>
                <a:close/>
              </a:path>
            </a:pathLst>
          </a:custGeom>
          <a:gradFill rotWithShape="1">
            <a:gsLst>
              <a:gs pos="0">
                <a:schemeClr val="folHlink"/>
              </a:gs>
              <a:gs pos="100000">
                <a:schemeClr val="hlink"/>
              </a:gs>
            </a:gsLst>
            <a:lin ang="5400000" scaled="1"/>
          </a:gradFill>
          <a:ln w="0">
            <a:noFill/>
            <a:prstDash val="solid"/>
            <a:round/>
            <a:headEnd/>
            <a:tailEnd/>
          </a:ln>
          <a:effectLst>
            <a:outerShdw dist="206741" dir="8249373" algn="ctr" rotWithShape="0">
              <a:schemeClr val="bg2">
                <a:alpha val="50000"/>
              </a:schemeClr>
            </a:outerShdw>
          </a:effectLst>
        </p:spPr>
        <p:txBody>
          <a:bodyPr/>
          <a:lstStyle/>
          <a:p>
            <a:endParaRPr lang="en-US"/>
          </a:p>
        </p:txBody>
      </p:sp>
      <p:sp>
        <p:nvSpPr>
          <p:cNvPr id="70689" name="Text Box 33"/>
          <p:cNvSpPr txBox="1">
            <a:spLocks noChangeArrowheads="1"/>
          </p:cNvSpPr>
          <p:nvPr/>
        </p:nvSpPr>
        <p:spPr bwMode="auto">
          <a:xfrm>
            <a:off x="5500694" y="2786058"/>
            <a:ext cx="2819400" cy="584775"/>
          </a:xfrm>
          <a:prstGeom prst="rect">
            <a:avLst/>
          </a:prstGeom>
          <a:solidFill>
            <a:schemeClr val="accent1">
              <a:lumMod val="20000"/>
              <a:lumOff val="80000"/>
            </a:schemeClr>
          </a:solidFill>
          <a:ln>
            <a:noFill/>
            <a:headEnd/>
            <a:tailEnd/>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0">
            <a:schemeClr val="accent5"/>
          </a:lnRef>
          <a:fillRef idx="3">
            <a:schemeClr val="accent5"/>
          </a:fillRef>
          <a:effectRef idx="3">
            <a:schemeClr val="accent5"/>
          </a:effectRef>
          <a:fontRef idx="minor">
            <a:schemeClr val="lt1"/>
          </a:fontRef>
        </p:style>
        <p:txBody>
          <a:bodyPr>
            <a:spAutoFit/>
          </a:bodyPr>
          <a:lstStyle/>
          <a:p>
            <a:r>
              <a:rPr lang="fa-IR" sz="3200" b="1" dirty="0" smtClean="0">
                <a:solidFill>
                  <a:srgbClr val="FF0000"/>
                </a:solidFill>
              </a:rPr>
              <a:t>روشهای گندزدایی</a:t>
            </a:r>
            <a:endParaRPr lang="en-US" sz="3200" b="1" dirty="0">
              <a:solidFill>
                <a:srgbClr val="FF0000"/>
              </a:solidFill>
            </a:endParaRPr>
          </a:p>
        </p:txBody>
      </p:sp>
      <p:sp>
        <p:nvSpPr>
          <p:cNvPr id="70690" name="Oval 34"/>
          <p:cNvSpPr>
            <a:spLocks noChangeArrowheads="1"/>
          </p:cNvSpPr>
          <p:nvPr/>
        </p:nvSpPr>
        <p:spPr bwMode="gray">
          <a:xfrm rot="-723406">
            <a:off x="3392488" y="4953000"/>
            <a:ext cx="1438275" cy="666750"/>
          </a:xfrm>
          <a:prstGeom prst="ellipse">
            <a:avLst/>
          </a:prstGeom>
          <a:solidFill>
            <a:srgbClr val="0F2145">
              <a:alpha val="30000"/>
            </a:srgbClr>
          </a:solidFill>
          <a:ln w="9525">
            <a:noFill/>
            <a:round/>
            <a:headEnd/>
            <a:tailEnd/>
          </a:ln>
          <a:effectLst/>
        </p:spPr>
        <p:txBody>
          <a:bodyPr wrap="none" anchor="ctr"/>
          <a:lstStyle/>
          <a:p>
            <a:endParaRPr lang="en-US"/>
          </a:p>
        </p:txBody>
      </p:sp>
      <p:sp>
        <p:nvSpPr>
          <p:cNvPr id="70691" name="Oval 35"/>
          <p:cNvSpPr>
            <a:spLocks noChangeArrowheads="1"/>
          </p:cNvSpPr>
          <p:nvPr/>
        </p:nvSpPr>
        <p:spPr bwMode="gray">
          <a:xfrm>
            <a:off x="3324225" y="3733800"/>
            <a:ext cx="1704975" cy="1706563"/>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en-US"/>
          </a:p>
        </p:txBody>
      </p:sp>
      <p:sp>
        <p:nvSpPr>
          <p:cNvPr id="70692" name="Oval 36"/>
          <p:cNvSpPr>
            <a:spLocks noChangeArrowheads="1"/>
          </p:cNvSpPr>
          <p:nvPr/>
        </p:nvSpPr>
        <p:spPr bwMode="gray">
          <a:xfrm>
            <a:off x="3344863" y="3743325"/>
            <a:ext cx="1665287" cy="1663700"/>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en-US"/>
          </a:p>
        </p:txBody>
      </p:sp>
      <p:sp>
        <p:nvSpPr>
          <p:cNvPr id="70693" name="Oval 37"/>
          <p:cNvSpPr>
            <a:spLocks noChangeArrowheads="1"/>
          </p:cNvSpPr>
          <p:nvPr/>
        </p:nvSpPr>
        <p:spPr bwMode="gray">
          <a:xfrm>
            <a:off x="3500430" y="3786190"/>
            <a:ext cx="1785950" cy="1555750"/>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en-US"/>
          </a:p>
        </p:txBody>
      </p:sp>
      <p:sp>
        <p:nvSpPr>
          <p:cNvPr id="70694" name="Oval 38"/>
          <p:cNvSpPr>
            <a:spLocks noChangeArrowheads="1"/>
          </p:cNvSpPr>
          <p:nvPr/>
        </p:nvSpPr>
        <p:spPr bwMode="gray">
          <a:xfrm>
            <a:off x="3428992" y="4000504"/>
            <a:ext cx="1857388" cy="1262063"/>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horz" wrap="none" anchor="ctr"/>
          <a:lstStyle/>
          <a:p>
            <a:r>
              <a:rPr lang="fa-IR" b="1"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latin typeface="Arial" pitchFamily="34" charset="0"/>
                <a:cs typeface="Arial" pitchFamily="34" charset="0"/>
              </a:rPr>
              <a:t>مواد شیمیایی وگند زداها</a:t>
            </a:r>
            <a:endParaRPr lang="en-US" b="1" dirty="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latin typeface="Arial" pitchFamily="34" charset="0"/>
              <a:cs typeface="Arial" pitchFamily="34" charset="0"/>
            </a:endParaRPr>
          </a:p>
        </p:txBody>
      </p:sp>
      <p:sp>
        <p:nvSpPr>
          <p:cNvPr id="70696" name="Oval 40"/>
          <p:cNvSpPr>
            <a:spLocks noChangeArrowheads="1"/>
          </p:cNvSpPr>
          <p:nvPr/>
        </p:nvSpPr>
        <p:spPr bwMode="gray">
          <a:xfrm rot="-772996">
            <a:off x="1549400" y="4343400"/>
            <a:ext cx="1133475" cy="609600"/>
          </a:xfrm>
          <a:prstGeom prst="ellipse">
            <a:avLst/>
          </a:prstGeom>
          <a:solidFill>
            <a:srgbClr val="0F2145">
              <a:alpha val="30000"/>
            </a:srgbClr>
          </a:solidFill>
          <a:ln w="9525">
            <a:noFill/>
            <a:round/>
            <a:headEnd/>
            <a:tailEnd/>
          </a:ln>
          <a:effectLst/>
        </p:spPr>
        <p:txBody>
          <a:bodyPr wrap="none" anchor="ctr"/>
          <a:lstStyle/>
          <a:p>
            <a:endParaRPr lang="en-US"/>
          </a:p>
        </p:txBody>
      </p:sp>
      <p:grpSp>
        <p:nvGrpSpPr>
          <p:cNvPr id="2" name="Group 41"/>
          <p:cNvGrpSpPr>
            <a:grpSpLocks/>
          </p:cNvGrpSpPr>
          <p:nvPr/>
        </p:nvGrpSpPr>
        <p:grpSpPr bwMode="auto">
          <a:xfrm>
            <a:off x="1447137" y="3352800"/>
            <a:ext cx="1448162" cy="1441450"/>
            <a:chOff x="716" y="2112"/>
            <a:chExt cx="889" cy="860"/>
          </a:xfrm>
        </p:grpSpPr>
        <p:sp>
          <p:nvSpPr>
            <p:cNvPr id="70698" name="Oval 42"/>
            <p:cNvSpPr>
              <a:spLocks noChangeArrowheads="1"/>
            </p:cNvSpPr>
            <p:nvPr/>
          </p:nvSpPr>
          <p:spPr bwMode="gray">
            <a:xfrm>
              <a:off x="732" y="2112"/>
              <a:ext cx="842" cy="860"/>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en-US"/>
            </a:p>
          </p:txBody>
        </p:sp>
        <p:sp>
          <p:nvSpPr>
            <p:cNvPr id="70699" name="Oval 43"/>
            <p:cNvSpPr>
              <a:spLocks noChangeArrowheads="1"/>
            </p:cNvSpPr>
            <p:nvPr/>
          </p:nvSpPr>
          <p:spPr bwMode="gray">
            <a:xfrm>
              <a:off x="743" y="2117"/>
              <a:ext cx="821" cy="838"/>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en-US"/>
            </a:p>
          </p:txBody>
        </p:sp>
        <p:sp>
          <p:nvSpPr>
            <p:cNvPr id="70700" name="Oval 44"/>
            <p:cNvSpPr>
              <a:spLocks noChangeArrowheads="1"/>
            </p:cNvSpPr>
            <p:nvPr/>
          </p:nvSpPr>
          <p:spPr bwMode="gray">
            <a:xfrm>
              <a:off x="751" y="2125"/>
              <a:ext cx="781" cy="784"/>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en-US"/>
            </a:p>
          </p:txBody>
        </p:sp>
        <p:sp>
          <p:nvSpPr>
            <p:cNvPr id="70701" name="Oval 45"/>
            <p:cNvSpPr>
              <a:spLocks noChangeArrowheads="1"/>
            </p:cNvSpPr>
            <p:nvPr/>
          </p:nvSpPr>
          <p:spPr bwMode="gray">
            <a:xfrm>
              <a:off x="795" y="2147"/>
              <a:ext cx="695" cy="63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en-US"/>
            </a:p>
          </p:txBody>
        </p:sp>
        <p:sp>
          <p:nvSpPr>
            <p:cNvPr id="70702" name="Text Box 46"/>
            <p:cNvSpPr txBox="1">
              <a:spLocks noChangeArrowheads="1"/>
            </p:cNvSpPr>
            <p:nvPr/>
          </p:nvSpPr>
          <p:spPr bwMode="gray">
            <a:xfrm>
              <a:off x="716" y="2414"/>
              <a:ext cx="889" cy="220"/>
            </a:xfrm>
            <a:prstGeom prst="rect">
              <a:avLst/>
            </a:prstGeom>
            <a:noFill/>
            <a:ln w="9525" algn="ctr">
              <a:noFill/>
              <a:miter lim="800000"/>
              <a:headEnd/>
              <a:tailEnd/>
            </a:ln>
            <a:effectLst/>
          </p:spPr>
          <p:txBody>
            <a:bodyPr wrap="square">
              <a:spAutoFit/>
            </a:bodyPr>
            <a:lstStyle/>
            <a:p>
              <a:pPr algn="ctr"/>
              <a:r>
                <a:rPr lang="ar-SA" b="1"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latin typeface="Arial" pitchFamily="34" charset="0"/>
                  <a:cs typeface="Arial" pitchFamily="34" charset="0"/>
                </a:rPr>
                <a:t>پرتوي فرابنفش</a:t>
              </a:r>
              <a:endParaRPr lang="en-US" b="1" dirty="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latin typeface="Arial" pitchFamily="34" charset="0"/>
                <a:cs typeface="Arial" pitchFamily="34" charset="0"/>
              </a:endParaRPr>
            </a:p>
          </p:txBody>
        </p:sp>
      </p:grpSp>
      <p:sp>
        <p:nvSpPr>
          <p:cNvPr id="70703" name="Oval 47"/>
          <p:cNvSpPr>
            <a:spLocks noChangeArrowheads="1"/>
          </p:cNvSpPr>
          <p:nvPr/>
        </p:nvSpPr>
        <p:spPr bwMode="gray">
          <a:xfrm>
            <a:off x="1371600" y="2587625"/>
            <a:ext cx="914400" cy="533400"/>
          </a:xfrm>
          <a:prstGeom prst="ellipse">
            <a:avLst/>
          </a:prstGeom>
          <a:solidFill>
            <a:srgbClr val="0F2145">
              <a:alpha val="30000"/>
            </a:srgbClr>
          </a:solidFill>
          <a:ln w="9525">
            <a:noFill/>
            <a:round/>
            <a:headEnd/>
            <a:tailEnd/>
          </a:ln>
          <a:effectLst/>
        </p:spPr>
        <p:txBody>
          <a:bodyPr wrap="none" anchor="ctr"/>
          <a:lstStyle/>
          <a:p>
            <a:endParaRPr lang="en-US"/>
          </a:p>
        </p:txBody>
      </p:sp>
      <p:sp>
        <p:nvSpPr>
          <p:cNvPr id="70704" name="Oval 48"/>
          <p:cNvSpPr>
            <a:spLocks noChangeArrowheads="1"/>
          </p:cNvSpPr>
          <p:nvPr/>
        </p:nvSpPr>
        <p:spPr bwMode="gray">
          <a:xfrm>
            <a:off x="1447800" y="1981200"/>
            <a:ext cx="1023938" cy="1023938"/>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en-US"/>
          </a:p>
        </p:txBody>
      </p:sp>
      <p:sp>
        <p:nvSpPr>
          <p:cNvPr id="70705" name="Oval 49"/>
          <p:cNvSpPr>
            <a:spLocks noChangeArrowheads="1"/>
          </p:cNvSpPr>
          <p:nvPr/>
        </p:nvSpPr>
        <p:spPr bwMode="gray">
          <a:xfrm>
            <a:off x="1460500" y="1985963"/>
            <a:ext cx="1000125" cy="1000125"/>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en-US"/>
          </a:p>
        </p:txBody>
      </p:sp>
      <p:sp>
        <p:nvSpPr>
          <p:cNvPr id="70706" name="Oval 50"/>
          <p:cNvSpPr>
            <a:spLocks noChangeArrowheads="1"/>
          </p:cNvSpPr>
          <p:nvPr/>
        </p:nvSpPr>
        <p:spPr bwMode="gray">
          <a:xfrm>
            <a:off x="1471613" y="1997075"/>
            <a:ext cx="950912" cy="933450"/>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en-US" b="1">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70707" name="Oval 51"/>
          <p:cNvSpPr>
            <a:spLocks noChangeArrowheads="1"/>
          </p:cNvSpPr>
          <p:nvPr/>
        </p:nvSpPr>
        <p:spPr bwMode="gray">
          <a:xfrm>
            <a:off x="1285852" y="2143116"/>
            <a:ext cx="1295400" cy="757238"/>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horz" wrap="none" anchor="ctr"/>
          <a:lstStyle/>
          <a:p>
            <a:r>
              <a:rPr lang="ar-SA" b="1"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latin typeface="Arial" pitchFamily="34" charset="0"/>
                <a:cs typeface="Arial" pitchFamily="34" charset="0"/>
              </a:rPr>
              <a:t>گندزدا</a:t>
            </a:r>
            <a:r>
              <a:rPr lang="fa-IR" b="1"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latin typeface="Arial" pitchFamily="34" charset="0"/>
                <a:cs typeface="Arial" pitchFamily="34" charset="0"/>
              </a:rPr>
              <a:t>ها</a:t>
            </a:r>
            <a:r>
              <a:rPr lang="ar-SA" b="1"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latin typeface="Arial" pitchFamily="34" charset="0"/>
                <a:cs typeface="Arial" pitchFamily="34" charset="0"/>
              </a:rPr>
              <a:t>ي </a:t>
            </a:r>
            <a:endParaRPr lang="fa-IR" b="1"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latin typeface="Arial" pitchFamily="34" charset="0"/>
              <a:cs typeface="Arial" pitchFamily="34" charset="0"/>
            </a:endParaRPr>
          </a:p>
          <a:p>
            <a:r>
              <a:rPr lang="ar-SA" b="1"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latin typeface="Arial" pitchFamily="34" charset="0"/>
                <a:cs typeface="Arial" pitchFamily="34" charset="0"/>
              </a:rPr>
              <a:t>طبيعي </a:t>
            </a:r>
            <a:endParaRPr lang="en-US" b="1" dirty="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latin typeface="Arial" pitchFamily="34" charset="0"/>
              <a:cs typeface="Arial" pitchFamily="34" charset="0"/>
            </a:endParaRPr>
          </a:p>
        </p:txBody>
      </p:sp>
      <p:sp>
        <p:nvSpPr>
          <p:cNvPr id="70708" name="Text Box 52"/>
          <p:cNvSpPr txBox="1">
            <a:spLocks noChangeArrowheads="1"/>
          </p:cNvSpPr>
          <p:nvPr/>
        </p:nvSpPr>
        <p:spPr bwMode="gray">
          <a:xfrm>
            <a:off x="1643063" y="2330450"/>
            <a:ext cx="184731" cy="369332"/>
          </a:xfrm>
          <a:prstGeom prst="rect">
            <a:avLst/>
          </a:prstGeom>
          <a:noFill/>
          <a:ln w="9525" algn="ctr">
            <a:noFill/>
            <a:miter lim="800000"/>
            <a:headEnd/>
            <a:tailEnd/>
          </a:ln>
          <a:effectLst/>
        </p:spPr>
        <p:txBody>
          <a:bodyPr wrap="none">
            <a:spAutoFit/>
          </a:bodyPr>
          <a:lstStyle/>
          <a:p>
            <a:pPr algn="ctr"/>
            <a:endParaRPr lang="en-US" dirty="0"/>
          </a:p>
        </p:txBody>
      </p:sp>
      <p:sp>
        <p:nvSpPr>
          <p:cNvPr id="70709" name="Oval 53"/>
          <p:cNvSpPr>
            <a:spLocks noChangeArrowheads="1"/>
          </p:cNvSpPr>
          <p:nvPr/>
        </p:nvSpPr>
        <p:spPr bwMode="gray">
          <a:xfrm>
            <a:off x="2638425" y="2057400"/>
            <a:ext cx="685800" cy="228600"/>
          </a:xfrm>
          <a:prstGeom prst="ellipse">
            <a:avLst/>
          </a:prstGeom>
          <a:solidFill>
            <a:srgbClr val="0F2145">
              <a:alpha val="30000"/>
            </a:srgbClr>
          </a:solidFill>
          <a:ln w="9525">
            <a:noFill/>
            <a:round/>
            <a:headEnd/>
            <a:tailEnd/>
          </a:ln>
          <a:effectLst/>
        </p:spPr>
        <p:txBody>
          <a:bodyPr wrap="none" anchor="ctr"/>
          <a:lstStyle/>
          <a:p>
            <a:endParaRPr lang="en-US"/>
          </a:p>
        </p:txBody>
      </p:sp>
    </p:spTree>
    <p:extLst>
      <p:ext uri="{BB962C8B-B14F-4D97-AF65-F5344CB8AC3E}">
        <p14:creationId xmlns:p14="http://schemas.microsoft.com/office/powerpoint/2010/main" val="3927509975"/>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0689"/>
                                        </p:tgtEl>
                                        <p:attrNameLst>
                                          <p:attrName>style.visibility</p:attrName>
                                        </p:attrNameLst>
                                      </p:cBhvr>
                                      <p:to>
                                        <p:strVal val="visible"/>
                                      </p:to>
                                    </p:set>
                                    <p:animEffect transition="in" filter="checkerboard(across)">
                                      <p:cBhvr>
                                        <p:cTn id="7" dur="1000"/>
                                        <p:tgtEl>
                                          <p:spTgt spid="70689"/>
                                        </p:tgtEl>
                                      </p:cBhvr>
                                    </p:animEffect>
                                  </p:childTnLst>
                                </p:cTn>
                              </p:par>
                            </p:childTnLst>
                          </p:cTn>
                        </p:par>
                        <p:par>
                          <p:cTn id="8" fill="hold">
                            <p:stCondLst>
                              <p:cond delay="1000"/>
                            </p:stCondLst>
                            <p:childTnLst>
                              <p:par>
                                <p:cTn id="9" presetID="55" presetClass="entr" presetSubtype="0" fill="hold" grpId="0" nodeType="afterEffect">
                                  <p:stCondLst>
                                    <p:cond delay="0"/>
                                  </p:stCondLst>
                                  <p:childTnLst>
                                    <p:set>
                                      <p:cBhvr>
                                        <p:cTn id="10" dur="1" fill="hold">
                                          <p:stCondLst>
                                            <p:cond delay="0"/>
                                          </p:stCondLst>
                                        </p:cTn>
                                        <p:tgtEl>
                                          <p:spTgt spid="70707"/>
                                        </p:tgtEl>
                                        <p:attrNameLst>
                                          <p:attrName>style.visibility</p:attrName>
                                        </p:attrNameLst>
                                      </p:cBhvr>
                                      <p:to>
                                        <p:strVal val="visible"/>
                                      </p:to>
                                    </p:set>
                                    <p:anim calcmode="lin" valueType="num">
                                      <p:cBhvr>
                                        <p:cTn id="11" dur="1000" fill="hold"/>
                                        <p:tgtEl>
                                          <p:spTgt spid="70707"/>
                                        </p:tgtEl>
                                        <p:attrNameLst>
                                          <p:attrName>ppt_w</p:attrName>
                                        </p:attrNameLst>
                                      </p:cBhvr>
                                      <p:tavLst>
                                        <p:tav tm="0">
                                          <p:val>
                                            <p:strVal val="#ppt_w*0.70"/>
                                          </p:val>
                                        </p:tav>
                                        <p:tav tm="100000">
                                          <p:val>
                                            <p:strVal val="#ppt_w"/>
                                          </p:val>
                                        </p:tav>
                                      </p:tavLst>
                                    </p:anim>
                                    <p:anim calcmode="lin" valueType="num">
                                      <p:cBhvr>
                                        <p:cTn id="12" dur="1000" fill="hold"/>
                                        <p:tgtEl>
                                          <p:spTgt spid="70707"/>
                                        </p:tgtEl>
                                        <p:attrNameLst>
                                          <p:attrName>ppt_h</p:attrName>
                                        </p:attrNameLst>
                                      </p:cBhvr>
                                      <p:tavLst>
                                        <p:tav tm="0">
                                          <p:val>
                                            <p:strVal val="#ppt_h"/>
                                          </p:val>
                                        </p:tav>
                                        <p:tav tm="100000">
                                          <p:val>
                                            <p:strVal val="#ppt_h"/>
                                          </p:val>
                                        </p:tav>
                                      </p:tavLst>
                                    </p:anim>
                                    <p:animEffect transition="in" filter="fade">
                                      <p:cBhvr>
                                        <p:cTn id="13" dur="1000"/>
                                        <p:tgtEl>
                                          <p:spTgt spid="70707"/>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70706"/>
                                        </p:tgtEl>
                                        <p:attrNameLst>
                                          <p:attrName>style.visibility</p:attrName>
                                        </p:attrNameLst>
                                      </p:cBhvr>
                                      <p:to>
                                        <p:strVal val="visible"/>
                                      </p:to>
                                    </p:set>
                                    <p:animEffect transition="in" filter="diamond(in)">
                                      <p:cBhvr>
                                        <p:cTn id="16" dur="2000"/>
                                        <p:tgtEl>
                                          <p:spTgt spid="70706"/>
                                        </p:tgtEl>
                                      </p:cBhvr>
                                    </p:animEffect>
                                  </p:childTnLst>
                                </p:cTn>
                              </p:par>
                            </p:childTnLst>
                          </p:cTn>
                        </p:par>
                        <p:par>
                          <p:cTn id="17" fill="hold">
                            <p:stCondLst>
                              <p:cond delay="3000"/>
                            </p:stCondLst>
                            <p:childTnLst>
                              <p:par>
                                <p:cTn id="18" presetID="55" presetClass="entr" presetSubtype="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strVal val="#ppt_w*0.70"/>
                                          </p:val>
                                        </p:tav>
                                        <p:tav tm="100000">
                                          <p:val>
                                            <p:strVal val="#ppt_w"/>
                                          </p:val>
                                        </p:tav>
                                      </p:tavLst>
                                    </p:anim>
                                    <p:anim calcmode="lin" valueType="num">
                                      <p:cBhvr>
                                        <p:cTn id="21" dur="1000" fill="hold"/>
                                        <p:tgtEl>
                                          <p:spTgt spid="2"/>
                                        </p:tgtEl>
                                        <p:attrNameLst>
                                          <p:attrName>ppt_h</p:attrName>
                                        </p:attrNameLst>
                                      </p:cBhvr>
                                      <p:tavLst>
                                        <p:tav tm="0">
                                          <p:val>
                                            <p:strVal val="#ppt_h"/>
                                          </p:val>
                                        </p:tav>
                                        <p:tav tm="100000">
                                          <p:val>
                                            <p:strVal val="#ppt_h"/>
                                          </p:val>
                                        </p:tav>
                                      </p:tavLst>
                                    </p:anim>
                                    <p:animEffect transition="in" filter="fade">
                                      <p:cBhvr>
                                        <p:cTn id="22" dur="1000"/>
                                        <p:tgtEl>
                                          <p:spTgt spid="2"/>
                                        </p:tgtEl>
                                      </p:cBhvr>
                                    </p:animEffect>
                                  </p:childTnLst>
                                </p:cTn>
                              </p:par>
                            </p:childTnLst>
                          </p:cTn>
                        </p:par>
                        <p:par>
                          <p:cTn id="23" fill="hold">
                            <p:stCondLst>
                              <p:cond delay="4000"/>
                            </p:stCondLst>
                            <p:childTnLst>
                              <p:par>
                                <p:cTn id="24" presetID="55" presetClass="entr" presetSubtype="0" fill="hold" grpId="0" nodeType="afterEffect">
                                  <p:stCondLst>
                                    <p:cond delay="0"/>
                                  </p:stCondLst>
                                  <p:childTnLst>
                                    <p:set>
                                      <p:cBhvr>
                                        <p:cTn id="25" dur="1" fill="hold">
                                          <p:stCondLst>
                                            <p:cond delay="0"/>
                                          </p:stCondLst>
                                        </p:cTn>
                                        <p:tgtEl>
                                          <p:spTgt spid="70694"/>
                                        </p:tgtEl>
                                        <p:attrNameLst>
                                          <p:attrName>style.visibility</p:attrName>
                                        </p:attrNameLst>
                                      </p:cBhvr>
                                      <p:to>
                                        <p:strVal val="visible"/>
                                      </p:to>
                                    </p:set>
                                    <p:anim calcmode="lin" valueType="num">
                                      <p:cBhvr>
                                        <p:cTn id="26" dur="1000" fill="hold"/>
                                        <p:tgtEl>
                                          <p:spTgt spid="70694"/>
                                        </p:tgtEl>
                                        <p:attrNameLst>
                                          <p:attrName>ppt_w</p:attrName>
                                        </p:attrNameLst>
                                      </p:cBhvr>
                                      <p:tavLst>
                                        <p:tav tm="0">
                                          <p:val>
                                            <p:strVal val="#ppt_w*0.70"/>
                                          </p:val>
                                        </p:tav>
                                        <p:tav tm="100000">
                                          <p:val>
                                            <p:strVal val="#ppt_w"/>
                                          </p:val>
                                        </p:tav>
                                      </p:tavLst>
                                    </p:anim>
                                    <p:anim calcmode="lin" valueType="num">
                                      <p:cBhvr>
                                        <p:cTn id="27" dur="1000" fill="hold"/>
                                        <p:tgtEl>
                                          <p:spTgt spid="70694"/>
                                        </p:tgtEl>
                                        <p:attrNameLst>
                                          <p:attrName>ppt_h</p:attrName>
                                        </p:attrNameLst>
                                      </p:cBhvr>
                                      <p:tavLst>
                                        <p:tav tm="0">
                                          <p:val>
                                            <p:strVal val="#ppt_h"/>
                                          </p:val>
                                        </p:tav>
                                        <p:tav tm="100000">
                                          <p:val>
                                            <p:strVal val="#ppt_h"/>
                                          </p:val>
                                        </p:tav>
                                      </p:tavLst>
                                    </p:anim>
                                    <p:animEffect transition="in" filter="fade">
                                      <p:cBhvr>
                                        <p:cTn id="28" dur="1000"/>
                                        <p:tgtEl>
                                          <p:spTgt spid="70694"/>
                                        </p:tgtEl>
                                      </p:cBhvr>
                                    </p:animEffect>
                                  </p:childTnLst>
                                </p:cTn>
                              </p:par>
                              <p:par>
                                <p:cTn id="29" presetID="55" presetClass="entr" presetSubtype="0" fill="hold" grpId="0" nodeType="withEffect">
                                  <p:stCondLst>
                                    <p:cond delay="0"/>
                                  </p:stCondLst>
                                  <p:childTnLst>
                                    <p:set>
                                      <p:cBhvr>
                                        <p:cTn id="30" dur="1" fill="hold">
                                          <p:stCondLst>
                                            <p:cond delay="0"/>
                                          </p:stCondLst>
                                        </p:cTn>
                                        <p:tgtEl>
                                          <p:spTgt spid="70693"/>
                                        </p:tgtEl>
                                        <p:attrNameLst>
                                          <p:attrName>style.visibility</p:attrName>
                                        </p:attrNameLst>
                                      </p:cBhvr>
                                      <p:to>
                                        <p:strVal val="visible"/>
                                      </p:to>
                                    </p:set>
                                    <p:anim calcmode="lin" valueType="num">
                                      <p:cBhvr>
                                        <p:cTn id="31" dur="1000" fill="hold"/>
                                        <p:tgtEl>
                                          <p:spTgt spid="70693"/>
                                        </p:tgtEl>
                                        <p:attrNameLst>
                                          <p:attrName>ppt_w</p:attrName>
                                        </p:attrNameLst>
                                      </p:cBhvr>
                                      <p:tavLst>
                                        <p:tav tm="0">
                                          <p:val>
                                            <p:strVal val="#ppt_w*0.70"/>
                                          </p:val>
                                        </p:tav>
                                        <p:tav tm="100000">
                                          <p:val>
                                            <p:strVal val="#ppt_w"/>
                                          </p:val>
                                        </p:tav>
                                      </p:tavLst>
                                    </p:anim>
                                    <p:anim calcmode="lin" valueType="num">
                                      <p:cBhvr>
                                        <p:cTn id="32" dur="1000" fill="hold"/>
                                        <p:tgtEl>
                                          <p:spTgt spid="70693"/>
                                        </p:tgtEl>
                                        <p:attrNameLst>
                                          <p:attrName>ppt_h</p:attrName>
                                        </p:attrNameLst>
                                      </p:cBhvr>
                                      <p:tavLst>
                                        <p:tav tm="0">
                                          <p:val>
                                            <p:strVal val="#ppt_h"/>
                                          </p:val>
                                        </p:tav>
                                        <p:tav tm="100000">
                                          <p:val>
                                            <p:strVal val="#ppt_h"/>
                                          </p:val>
                                        </p:tav>
                                      </p:tavLst>
                                    </p:anim>
                                    <p:animEffect transition="in" filter="fade">
                                      <p:cBhvr>
                                        <p:cTn id="33" dur="1000"/>
                                        <p:tgtEl>
                                          <p:spTgt spid="706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89" grpId="0" animBg="1"/>
      <p:bldP spid="70693" grpId="0" animBg="1"/>
      <p:bldP spid="70694" grpId="0" animBg="1"/>
      <p:bldP spid="70706" grpId="0" animBg="1"/>
      <p:bldP spid="7070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fa-IR" sz="3200" b="1" dirty="0" smtClean="0"/>
              <a:t>چند نمونه از مواد گندزدای مصرفی موجود دربازار</a:t>
            </a:r>
            <a:endParaRPr lang="en-US" sz="3200" b="1" dirty="0"/>
          </a:p>
        </p:txBody>
      </p:sp>
      <p:sp>
        <p:nvSpPr>
          <p:cNvPr id="3" name="Content Placeholder 2"/>
          <p:cNvSpPr>
            <a:spLocks noGrp="1"/>
          </p:cNvSpPr>
          <p:nvPr>
            <p:ph idx="1"/>
          </p:nvPr>
        </p:nvSpPr>
        <p:spPr>
          <a:xfrm>
            <a:off x="395536" y="2060848"/>
            <a:ext cx="8291264" cy="4525963"/>
          </a:xfrm>
        </p:spPr>
        <p:txBody>
          <a:bodyPr/>
          <a:lstStyle/>
          <a:p>
            <a:pPr lvl="1" algn="r" rtl="1"/>
            <a:r>
              <a:rPr lang="fa-IR" sz="4800" b="1" dirty="0" smtClean="0"/>
              <a:t>1.سارفوسپت</a:t>
            </a:r>
          </a:p>
          <a:p>
            <a:pPr lvl="1" algn="r" rtl="1"/>
            <a:r>
              <a:rPr lang="fa-IR" sz="4800" b="1" dirty="0" smtClean="0"/>
              <a:t>2.آب ژاول</a:t>
            </a:r>
          </a:p>
          <a:p>
            <a:pPr lvl="1" algn="r" rtl="1"/>
            <a:r>
              <a:rPr lang="fa-IR" sz="4800" b="1" dirty="0" smtClean="0"/>
              <a:t>3.الکل</a:t>
            </a:r>
          </a:p>
          <a:p>
            <a:pPr lvl="1" algn="r" rtl="1"/>
            <a:r>
              <a:rPr lang="fa-IR" sz="4800" b="1" dirty="0" smtClean="0"/>
              <a:t>4.هلومدفورته</a:t>
            </a:r>
          </a:p>
          <a:p>
            <a:pPr lvl="1" algn="r" rtl="1"/>
            <a:endParaRPr lang="en-US" dirty="0"/>
          </a:p>
        </p:txBody>
      </p:sp>
    </p:spTree>
    <p:extLst>
      <p:ext uri="{BB962C8B-B14F-4D97-AF65-F5344CB8AC3E}">
        <p14:creationId xmlns:p14="http://schemas.microsoft.com/office/powerpoint/2010/main" val="9156878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531230" y="332656"/>
            <a:ext cx="7643192" cy="1143000"/>
          </a:xfrm>
        </p:spPr>
        <p:txBody>
          <a:bodyPr>
            <a:normAutofit/>
          </a:bodyPr>
          <a:lstStyle/>
          <a:p>
            <a:pPr algn="r">
              <a:tabLst>
                <a:tab pos="804863" algn="l"/>
              </a:tabLst>
            </a:pPr>
            <a:r>
              <a:rPr lang="fa-IR" sz="3200" b="1" dirty="0" smtClean="0">
                <a:solidFill>
                  <a:schemeClr val="tx1"/>
                </a:solidFill>
              </a:rPr>
              <a:t>دستورالعمل مصرف گندزداهای دربیمارستان </a:t>
            </a:r>
            <a:endParaRPr lang="fa-IR" sz="3200" dirty="0">
              <a:solidFill>
                <a:schemeClr val="tx1"/>
              </a:solidFill>
            </a:endParaRPr>
          </a:p>
        </p:txBody>
      </p:sp>
      <p:sp>
        <p:nvSpPr>
          <p:cNvPr id="3" name="Content Placeholder 2"/>
          <p:cNvSpPr>
            <a:spLocks noGrp="1"/>
          </p:cNvSpPr>
          <p:nvPr>
            <p:ph idx="1"/>
          </p:nvPr>
        </p:nvSpPr>
        <p:spPr/>
        <p:txBody>
          <a:bodyPr>
            <a:normAutofit fontScale="85000" lnSpcReduction="20000"/>
          </a:bodyPr>
          <a:lstStyle/>
          <a:p>
            <a:r>
              <a:rPr lang="fa-IR" sz="4600" dirty="0">
                <a:cs typeface="Jadid" pitchFamily="2" charset="-78"/>
              </a:rPr>
              <a:t>سارفوسپت </a:t>
            </a:r>
            <a:r>
              <a:rPr lang="en-US" sz="4600" dirty="0" smtClean="0">
                <a:cs typeface="Jadid" pitchFamily="2" charset="-78"/>
              </a:rPr>
              <a:t>:I</a:t>
            </a:r>
            <a:endParaRPr lang="fa-IR" sz="4600" dirty="0" smtClean="0">
              <a:cs typeface="Jadid" pitchFamily="2" charset="-78"/>
            </a:endParaRPr>
          </a:p>
          <a:p>
            <a:r>
              <a:rPr lang="fa-IR" dirty="0"/>
              <a:t>این محلول برای ضدعفونی و تمیزکاری سطوح کف و دیوار بخش اورژانس،سرویس های بهداشتی و حمام بیماران وپرسنل،سینک دستشویی،... به کار میرود.</a:t>
            </a:r>
          </a:p>
          <a:p>
            <a:endParaRPr lang="fa-IR" dirty="0"/>
          </a:p>
          <a:p>
            <a:pPr lvl="0"/>
            <a:r>
              <a:rPr lang="fa-IR" dirty="0"/>
              <a:t>اين محلول در غلظت   1%(10سی سی درليتر) قابل استفاده است ومی تواند در مدت5دقيقه اثر  خودرابر روی باکتریهای گرم مثبت و گرم منفی،قارچ و در مدت 10 دقیقه بر روی مایکوباکتریوم ها  اعمال کند .</a:t>
            </a:r>
          </a:p>
          <a:p>
            <a:r>
              <a:rPr lang="fa-IR" dirty="0"/>
              <a:t>قبل از گندزدايی، زدودن اجرام </a:t>
            </a:r>
            <a:r>
              <a:rPr lang="fa-IR" dirty="0" smtClean="0"/>
              <a:t>وآلودگی را </a:t>
            </a:r>
            <a:r>
              <a:rPr lang="fa-IR" dirty="0"/>
              <a:t>از روی سطوح ووسايل(برای افزايش تاثير محلول گندزدا برروی ميکروبها )  ضروريست.</a:t>
            </a:r>
            <a:endParaRPr lang="en-US" dirty="0"/>
          </a:p>
          <a:p>
            <a:pPr lvl="0"/>
            <a:endParaRPr lang="en-US" dirty="0"/>
          </a:p>
          <a:p>
            <a:pPr lvl="0"/>
            <a:r>
              <a:rPr lang="fa-IR" dirty="0"/>
              <a:t> محلول رقيق شده بمدت حداکثر يک روز(24 ساعت) اثر خود را حفظ می کند لذا پس از تهيه محلول رقيق شده ،غلظت وتاريخ آماده سازی محلول راتوسط برچسب روی ظرف مربوطه قيد نماييدو از تهيه بيش از اندازه موردنياز روزانه محلول اين گندزدا جدا خودداری شود.</a:t>
            </a:r>
          </a:p>
          <a:p>
            <a:pPr lvl="0"/>
            <a:endParaRPr lang="en-US" dirty="0"/>
          </a:p>
          <a:p>
            <a:endParaRPr lang="fa-IR" dirty="0"/>
          </a:p>
          <a:p>
            <a:endParaRPr lang="en-US" dirty="0"/>
          </a:p>
        </p:txBody>
      </p:sp>
    </p:spTree>
    <p:extLst>
      <p:ext uri="{BB962C8B-B14F-4D97-AF65-F5344CB8AC3E}">
        <p14:creationId xmlns:p14="http://schemas.microsoft.com/office/powerpoint/2010/main" val="37111717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wipe(down)">
                                      <p:cBhvr>
                                        <p:cTn id="43" dur="580">
                                          <p:stCondLst>
                                            <p:cond delay="0"/>
                                          </p:stCondLst>
                                        </p:cTn>
                                        <p:tgtEl>
                                          <p:spTgt spid="3">
                                            <p:txEl>
                                              <p:pRg st="3" end="3"/>
                                            </p:txEl>
                                          </p:spTgt>
                                        </p:tgtEl>
                                      </p:cBhvr>
                                    </p:animEffect>
                                    <p:anim calcmode="lin" valueType="num">
                                      <p:cBhvr>
                                        <p:cTn id="44"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3" end="3"/>
                                            </p:txEl>
                                          </p:spTgt>
                                        </p:tgtEl>
                                      </p:cBhvr>
                                      <p:to x="100000" y="60000"/>
                                    </p:animScale>
                                    <p:animScale>
                                      <p:cBhvr>
                                        <p:cTn id="50" dur="166" decel="50000">
                                          <p:stCondLst>
                                            <p:cond delay="676"/>
                                          </p:stCondLst>
                                        </p:cTn>
                                        <p:tgtEl>
                                          <p:spTgt spid="3">
                                            <p:txEl>
                                              <p:pRg st="3" end="3"/>
                                            </p:txEl>
                                          </p:spTgt>
                                        </p:tgtEl>
                                      </p:cBhvr>
                                      <p:to x="100000" y="100000"/>
                                    </p:animScale>
                                    <p:animScale>
                                      <p:cBhvr>
                                        <p:cTn id="51" dur="26">
                                          <p:stCondLst>
                                            <p:cond delay="1312"/>
                                          </p:stCondLst>
                                        </p:cTn>
                                        <p:tgtEl>
                                          <p:spTgt spid="3">
                                            <p:txEl>
                                              <p:pRg st="3" end="3"/>
                                            </p:txEl>
                                          </p:spTgt>
                                        </p:tgtEl>
                                      </p:cBhvr>
                                      <p:to x="100000" y="80000"/>
                                    </p:animScale>
                                    <p:animScale>
                                      <p:cBhvr>
                                        <p:cTn id="52" dur="166" decel="50000">
                                          <p:stCondLst>
                                            <p:cond delay="1338"/>
                                          </p:stCondLst>
                                        </p:cTn>
                                        <p:tgtEl>
                                          <p:spTgt spid="3">
                                            <p:txEl>
                                              <p:pRg st="3" end="3"/>
                                            </p:txEl>
                                          </p:spTgt>
                                        </p:tgtEl>
                                      </p:cBhvr>
                                      <p:to x="100000" y="100000"/>
                                    </p:animScale>
                                    <p:animScale>
                                      <p:cBhvr>
                                        <p:cTn id="53" dur="26">
                                          <p:stCondLst>
                                            <p:cond delay="1642"/>
                                          </p:stCondLst>
                                        </p:cTn>
                                        <p:tgtEl>
                                          <p:spTgt spid="3">
                                            <p:txEl>
                                              <p:pRg st="3" end="3"/>
                                            </p:txEl>
                                          </p:spTgt>
                                        </p:tgtEl>
                                      </p:cBhvr>
                                      <p:to x="100000" y="90000"/>
                                    </p:animScale>
                                    <p:animScale>
                                      <p:cBhvr>
                                        <p:cTn id="54" dur="166" decel="50000">
                                          <p:stCondLst>
                                            <p:cond delay="1668"/>
                                          </p:stCondLst>
                                        </p:cTn>
                                        <p:tgtEl>
                                          <p:spTgt spid="3">
                                            <p:txEl>
                                              <p:pRg st="3" end="3"/>
                                            </p:txEl>
                                          </p:spTgt>
                                        </p:tgtEl>
                                      </p:cBhvr>
                                      <p:to x="100000" y="100000"/>
                                    </p:animScale>
                                    <p:animScale>
                                      <p:cBhvr>
                                        <p:cTn id="55" dur="26">
                                          <p:stCondLst>
                                            <p:cond delay="1808"/>
                                          </p:stCondLst>
                                        </p:cTn>
                                        <p:tgtEl>
                                          <p:spTgt spid="3">
                                            <p:txEl>
                                              <p:pRg st="3" end="3"/>
                                            </p:txEl>
                                          </p:spTgt>
                                        </p:tgtEl>
                                      </p:cBhvr>
                                      <p:to x="100000" y="95000"/>
                                    </p:animScale>
                                    <p:animScale>
                                      <p:cBhvr>
                                        <p:cTn id="56" dur="166" decel="50000">
                                          <p:stCondLst>
                                            <p:cond delay="1834"/>
                                          </p:stCondLst>
                                        </p:cTn>
                                        <p:tgtEl>
                                          <p:spTgt spid="3">
                                            <p:txEl>
                                              <p:pRg st="3" end="3"/>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4" end="4"/>
                                            </p:txEl>
                                          </p:spTgt>
                                        </p:tgtEl>
                                        <p:attrNameLst>
                                          <p:attrName>style.visibility</p:attrName>
                                        </p:attrNameLst>
                                      </p:cBhvr>
                                      <p:to>
                                        <p:strVal val="visible"/>
                                      </p:to>
                                    </p:set>
                                    <p:animEffect transition="in" filter="wipe(down)">
                                      <p:cBhvr>
                                        <p:cTn id="61" dur="580">
                                          <p:stCondLst>
                                            <p:cond delay="0"/>
                                          </p:stCondLst>
                                        </p:cTn>
                                        <p:tgtEl>
                                          <p:spTgt spid="3">
                                            <p:txEl>
                                              <p:pRg st="4" end="4"/>
                                            </p:txEl>
                                          </p:spTgt>
                                        </p:tgtEl>
                                      </p:cBhvr>
                                    </p:animEffect>
                                    <p:anim calcmode="lin" valueType="num">
                                      <p:cBhvr>
                                        <p:cTn id="6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4" end="4"/>
                                            </p:txEl>
                                          </p:spTgt>
                                        </p:tgtEl>
                                      </p:cBhvr>
                                      <p:to x="100000" y="60000"/>
                                    </p:animScale>
                                    <p:animScale>
                                      <p:cBhvr>
                                        <p:cTn id="68" dur="166" decel="50000">
                                          <p:stCondLst>
                                            <p:cond delay="676"/>
                                          </p:stCondLst>
                                        </p:cTn>
                                        <p:tgtEl>
                                          <p:spTgt spid="3">
                                            <p:txEl>
                                              <p:pRg st="4" end="4"/>
                                            </p:txEl>
                                          </p:spTgt>
                                        </p:tgtEl>
                                      </p:cBhvr>
                                      <p:to x="100000" y="100000"/>
                                    </p:animScale>
                                    <p:animScale>
                                      <p:cBhvr>
                                        <p:cTn id="69" dur="26">
                                          <p:stCondLst>
                                            <p:cond delay="1312"/>
                                          </p:stCondLst>
                                        </p:cTn>
                                        <p:tgtEl>
                                          <p:spTgt spid="3">
                                            <p:txEl>
                                              <p:pRg st="4" end="4"/>
                                            </p:txEl>
                                          </p:spTgt>
                                        </p:tgtEl>
                                      </p:cBhvr>
                                      <p:to x="100000" y="80000"/>
                                    </p:animScale>
                                    <p:animScale>
                                      <p:cBhvr>
                                        <p:cTn id="70" dur="166" decel="50000">
                                          <p:stCondLst>
                                            <p:cond delay="1338"/>
                                          </p:stCondLst>
                                        </p:cTn>
                                        <p:tgtEl>
                                          <p:spTgt spid="3">
                                            <p:txEl>
                                              <p:pRg st="4" end="4"/>
                                            </p:txEl>
                                          </p:spTgt>
                                        </p:tgtEl>
                                      </p:cBhvr>
                                      <p:to x="100000" y="100000"/>
                                    </p:animScale>
                                    <p:animScale>
                                      <p:cBhvr>
                                        <p:cTn id="71" dur="26">
                                          <p:stCondLst>
                                            <p:cond delay="1642"/>
                                          </p:stCondLst>
                                        </p:cTn>
                                        <p:tgtEl>
                                          <p:spTgt spid="3">
                                            <p:txEl>
                                              <p:pRg st="4" end="4"/>
                                            </p:txEl>
                                          </p:spTgt>
                                        </p:tgtEl>
                                      </p:cBhvr>
                                      <p:to x="100000" y="90000"/>
                                    </p:animScale>
                                    <p:animScale>
                                      <p:cBhvr>
                                        <p:cTn id="72" dur="166" decel="50000">
                                          <p:stCondLst>
                                            <p:cond delay="1668"/>
                                          </p:stCondLst>
                                        </p:cTn>
                                        <p:tgtEl>
                                          <p:spTgt spid="3">
                                            <p:txEl>
                                              <p:pRg st="4" end="4"/>
                                            </p:txEl>
                                          </p:spTgt>
                                        </p:tgtEl>
                                      </p:cBhvr>
                                      <p:to x="100000" y="100000"/>
                                    </p:animScale>
                                    <p:animScale>
                                      <p:cBhvr>
                                        <p:cTn id="73" dur="26">
                                          <p:stCondLst>
                                            <p:cond delay="1808"/>
                                          </p:stCondLst>
                                        </p:cTn>
                                        <p:tgtEl>
                                          <p:spTgt spid="3">
                                            <p:txEl>
                                              <p:pRg st="4" end="4"/>
                                            </p:txEl>
                                          </p:spTgt>
                                        </p:tgtEl>
                                      </p:cBhvr>
                                      <p:to x="100000" y="95000"/>
                                    </p:animScale>
                                    <p:animScale>
                                      <p:cBhvr>
                                        <p:cTn id="74" dur="166" decel="50000">
                                          <p:stCondLst>
                                            <p:cond delay="1834"/>
                                          </p:stCondLst>
                                        </p:cTn>
                                        <p:tgtEl>
                                          <p:spTgt spid="3">
                                            <p:txEl>
                                              <p:pRg st="4" end="4"/>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6" end="6"/>
                                            </p:txEl>
                                          </p:spTgt>
                                        </p:tgtEl>
                                        <p:attrNameLst>
                                          <p:attrName>style.visibility</p:attrName>
                                        </p:attrNameLst>
                                      </p:cBhvr>
                                      <p:to>
                                        <p:strVal val="visible"/>
                                      </p:to>
                                    </p:set>
                                    <p:animEffect transition="in" filter="wipe(down)">
                                      <p:cBhvr>
                                        <p:cTn id="79" dur="580">
                                          <p:stCondLst>
                                            <p:cond delay="0"/>
                                          </p:stCondLst>
                                        </p:cTn>
                                        <p:tgtEl>
                                          <p:spTgt spid="3">
                                            <p:txEl>
                                              <p:pRg st="6" end="6"/>
                                            </p:txEl>
                                          </p:spTgt>
                                        </p:tgtEl>
                                      </p:cBhvr>
                                    </p:animEffect>
                                    <p:anim calcmode="lin" valueType="num">
                                      <p:cBhvr>
                                        <p:cTn id="80"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6" end="6"/>
                                            </p:txEl>
                                          </p:spTgt>
                                        </p:tgtEl>
                                      </p:cBhvr>
                                      <p:to x="100000" y="60000"/>
                                    </p:animScale>
                                    <p:animScale>
                                      <p:cBhvr>
                                        <p:cTn id="86" dur="166" decel="50000">
                                          <p:stCondLst>
                                            <p:cond delay="676"/>
                                          </p:stCondLst>
                                        </p:cTn>
                                        <p:tgtEl>
                                          <p:spTgt spid="3">
                                            <p:txEl>
                                              <p:pRg st="6" end="6"/>
                                            </p:txEl>
                                          </p:spTgt>
                                        </p:tgtEl>
                                      </p:cBhvr>
                                      <p:to x="100000" y="100000"/>
                                    </p:animScale>
                                    <p:animScale>
                                      <p:cBhvr>
                                        <p:cTn id="87" dur="26">
                                          <p:stCondLst>
                                            <p:cond delay="1312"/>
                                          </p:stCondLst>
                                        </p:cTn>
                                        <p:tgtEl>
                                          <p:spTgt spid="3">
                                            <p:txEl>
                                              <p:pRg st="6" end="6"/>
                                            </p:txEl>
                                          </p:spTgt>
                                        </p:tgtEl>
                                      </p:cBhvr>
                                      <p:to x="100000" y="80000"/>
                                    </p:animScale>
                                    <p:animScale>
                                      <p:cBhvr>
                                        <p:cTn id="88" dur="166" decel="50000">
                                          <p:stCondLst>
                                            <p:cond delay="1338"/>
                                          </p:stCondLst>
                                        </p:cTn>
                                        <p:tgtEl>
                                          <p:spTgt spid="3">
                                            <p:txEl>
                                              <p:pRg st="6" end="6"/>
                                            </p:txEl>
                                          </p:spTgt>
                                        </p:tgtEl>
                                      </p:cBhvr>
                                      <p:to x="100000" y="100000"/>
                                    </p:animScale>
                                    <p:animScale>
                                      <p:cBhvr>
                                        <p:cTn id="89" dur="26">
                                          <p:stCondLst>
                                            <p:cond delay="1642"/>
                                          </p:stCondLst>
                                        </p:cTn>
                                        <p:tgtEl>
                                          <p:spTgt spid="3">
                                            <p:txEl>
                                              <p:pRg st="6" end="6"/>
                                            </p:txEl>
                                          </p:spTgt>
                                        </p:tgtEl>
                                      </p:cBhvr>
                                      <p:to x="100000" y="90000"/>
                                    </p:animScale>
                                    <p:animScale>
                                      <p:cBhvr>
                                        <p:cTn id="90" dur="166" decel="50000">
                                          <p:stCondLst>
                                            <p:cond delay="1668"/>
                                          </p:stCondLst>
                                        </p:cTn>
                                        <p:tgtEl>
                                          <p:spTgt spid="3">
                                            <p:txEl>
                                              <p:pRg st="6" end="6"/>
                                            </p:txEl>
                                          </p:spTgt>
                                        </p:tgtEl>
                                      </p:cBhvr>
                                      <p:to x="100000" y="100000"/>
                                    </p:animScale>
                                    <p:animScale>
                                      <p:cBhvr>
                                        <p:cTn id="91" dur="26">
                                          <p:stCondLst>
                                            <p:cond delay="1808"/>
                                          </p:stCondLst>
                                        </p:cTn>
                                        <p:tgtEl>
                                          <p:spTgt spid="3">
                                            <p:txEl>
                                              <p:pRg st="6" end="6"/>
                                            </p:txEl>
                                          </p:spTgt>
                                        </p:tgtEl>
                                      </p:cBhvr>
                                      <p:to x="100000" y="95000"/>
                                    </p:animScale>
                                    <p:animScale>
                                      <p:cBhvr>
                                        <p:cTn id="92" dur="166" decel="50000">
                                          <p:stCondLst>
                                            <p:cond delay="1834"/>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r"/>
            <a:r>
              <a:rPr lang="fa-IR" b="1" dirty="0">
                <a:cs typeface="Jadid" pitchFamily="2" charset="-78"/>
              </a:rPr>
              <a:t>سارفوسپت</a:t>
            </a:r>
            <a:r>
              <a:rPr lang="en-US" b="1" dirty="0">
                <a:cs typeface="Jadid" pitchFamily="2" charset="-78"/>
              </a:rPr>
              <a:t>II</a:t>
            </a:r>
            <a:r>
              <a:rPr lang="fa-IR" b="1" dirty="0">
                <a:cs typeface="Jadid" pitchFamily="2" charset="-78"/>
              </a:rPr>
              <a:t>:</a:t>
            </a:r>
            <a:r>
              <a:rPr lang="en-US" dirty="0">
                <a:cs typeface="Jadid" pitchFamily="2" charset="-78"/>
              </a:rPr>
              <a:t/>
            </a:r>
            <a:br>
              <a:rPr lang="en-US" dirty="0">
                <a:cs typeface="Jadid" pitchFamily="2" charset="-78"/>
              </a:rPr>
            </a:br>
            <a:endParaRPr lang="en-US" dirty="0">
              <a:cs typeface="Jadid" pitchFamily="2" charset="-78"/>
            </a:endParaRPr>
          </a:p>
        </p:txBody>
      </p:sp>
      <p:sp>
        <p:nvSpPr>
          <p:cNvPr id="3" name="Content Placeholder 2"/>
          <p:cNvSpPr>
            <a:spLocks noGrp="1"/>
          </p:cNvSpPr>
          <p:nvPr>
            <p:ph idx="1"/>
          </p:nvPr>
        </p:nvSpPr>
        <p:spPr>
          <a:xfrm>
            <a:off x="0" y="2348880"/>
            <a:ext cx="9144000" cy="4509120"/>
          </a:xfrm>
        </p:spPr>
        <p:txBody>
          <a:bodyPr>
            <a:normAutofit fontScale="85000" lnSpcReduction="10000"/>
          </a:bodyPr>
          <a:lstStyle/>
          <a:p>
            <a:pPr lvl="0" algn="r" rtl="1"/>
            <a:r>
              <a:rPr lang="fa-IR" sz="2600" dirty="0" smtClean="0"/>
              <a:t>اين محلول برای گندزدايی سطوح کف و دیوارها ،اثاثیه و تجهیزات(بخش،محیط اداری،اتاق عمل،آزمایشگاه،... )کاربرد دارد.</a:t>
            </a:r>
          </a:p>
          <a:p>
            <a:pPr algn="r" rtl="1"/>
            <a:r>
              <a:rPr lang="fa-IR" sz="2600" dirty="0"/>
              <a:t>قبل از گندزدايی، زدودن اجرام </a:t>
            </a:r>
            <a:r>
              <a:rPr lang="fa-IR" sz="2600" dirty="0" smtClean="0"/>
              <a:t>وآلودگی  </a:t>
            </a:r>
            <a:r>
              <a:rPr lang="fa-IR" sz="2600" dirty="0"/>
              <a:t>از روی سطوح ووسايل(برای افزايش تاثير محلول گندزدا برروی ميکروبها )  ضروريست.</a:t>
            </a:r>
            <a:endParaRPr lang="en-US" sz="2600" dirty="0"/>
          </a:p>
          <a:p>
            <a:pPr lvl="0" algn="r" rtl="1"/>
            <a:endParaRPr lang="en-US" sz="2600" dirty="0" smtClean="0"/>
          </a:p>
          <a:p>
            <a:pPr lvl="0" algn="r" rtl="1"/>
            <a:r>
              <a:rPr lang="fa-IR" sz="2600" dirty="0" smtClean="0"/>
              <a:t>اين محلول در غلظت   1%(10سی سی درليتر) قابل استفاده است ومی تواند در مدت5دقيقه اثر  خودرابر روی باکتریهای گرم مثبت و گرم منفی،قارچ و در مدت 10 دقیقه بر روی مایکوباکتریوم ها  اعمال کند .</a:t>
            </a:r>
          </a:p>
          <a:p>
            <a:pPr lvl="0" algn="r" rtl="1"/>
            <a:endParaRPr lang="en-US" sz="2600" dirty="0" smtClean="0"/>
          </a:p>
          <a:p>
            <a:pPr lvl="0" algn="r" rtl="1"/>
            <a:r>
              <a:rPr lang="fa-IR" sz="2600" dirty="0" smtClean="0"/>
              <a:t> محلول رقيق شده بمدت حداکثر يک روز(24 ساعت) اثر خود را حفظ می کند لذا پس از تهيه محلول رقيق شده ،غلظت وتاريخ آماده سازی محلول راتوسط برچسب روی ظرف مربوطه قيد نماييدو از تهيه بيش از اندازه موردنياز روزانه محلول اين گندزدا جدا خودداری شود.</a:t>
            </a:r>
          </a:p>
          <a:p>
            <a:pPr lvl="0"/>
            <a:endParaRPr lang="en-US"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1157" cy="2132856"/>
          </a:xfrm>
          <a:prstGeom prst="rect">
            <a:avLst/>
          </a:prstGeom>
        </p:spPr>
      </p:pic>
    </p:spTree>
    <p:extLst>
      <p:ext uri="{BB962C8B-B14F-4D97-AF65-F5344CB8AC3E}">
        <p14:creationId xmlns:p14="http://schemas.microsoft.com/office/powerpoint/2010/main" val="37153832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Content Placeholder 2"/>
          <p:cNvSpPr>
            <a:spLocks noGrp="1"/>
          </p:cNvSpPr>
          <p:nvPr>
            <p:ph idx="1"/>
          </p:nvPr>
        </p:nvSpPr>
        <p:spPr>
          <a:xfrm>
            <a:off x="457200" y="908720"/>
            <a:ext cx="8507288" cy="5217443"/>
          </a:xfrm>
        </p:spPr>
        <p:txBody>
          <a:bodyPr/>
          <a:lstStyle/>
          <a:p>
            <a:pPr marL="0" indent="0">
              <a:buNone/>
            </a:pPr>
            <a:r>
              <a:rPr lang="fa-IR" sz="6000" b="1" dirty="0" smtClean="0"/>
              <a:t>توجه:</a:t>
            </a:r>
            <a:endParaRPr lang="fa-IR" sz="6000" b="1" dirty="0"/>
          </a:p>
          <a:p>
            <a:endParaRPr lang="en-US" dirty="0"/>
          </a:p>
          <a:p>
            <a:pPr marL="0" indent="0">
              <a:buNone/>
            </a:pPr>
            <a:endParaRPr lang="fa-IR" b="1" dirty="0" smtClean="0"/>
          </a:p>
          <a:p>
            <a:pPr marL="0" indent="0">
              <a:buNone/>
            </a:pPr>
            <a:r>
              <a:rPr lang="fa-IR" b="1" dirty="0" smtClean="0">
                <a:solidFill>
                  <a:srgbClr val="FF0000"/>
                </a:solidFill>
              </a:rPr>
              <a:t>در </a:t>
            </a:r>
            <a:r>
              <a:rPr lang="fa-IR" b="1" dirty="0">
                <a:solidFill>
                  <a:srgbClr val="FF0000"/>
                </a:solidFill>
              </a:rPr>
              <a:t>شستشوهای کلی بخش که تخت و وسایل با آب شستشو میشوند میتوان از سارفوسپت یک برای گندزدایی آنها استفاده کرد ولی در حالت نظافت و گندزدایی روزانه که تجهیزات  فوق با آب شستشو نمی شوند باید از سارفوسپت دو استفاده نمود.</a:t>
            </a:r>
            <a:endParaRPr lang="en-US" dirty="0">
              <a:solidFill>
                <a:srgbClr val="FF0000"/>
              </a:solidFill>
            </a:endParaRPr>
          </a:p>
          <a:p>
            <a:endParaRPr lang="fa-IR" dirty="0">
              <a:solidFill>
                <a:srgbClr val="FF0000"/>
              </a:solidFill>
            </a:endParaRPr>
          </a:p>
        </p:txBody>
      </p:sp>
    </p:spTree>
    <p:extLst>
      <p:ext uri="{BB962C8B-B14F-4D97-AF65-F5344CB8AC3E}">
        <p14:creationId xmlns:p14="http://schemas.microsoft.com/office/powerpoint/2010/main" val="559067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3" end="3"/>
                                            </p:txEl>
                                          </p:spTgt>
                                        </p:tgtEl>
                                        <p:attrNameLst>
                                          <p:attrName>style.visibility</p:attrName>
                                        </p:attrNameLst>
                                      </p:cBhvr>
                                      <p:to>
                                        <p:strVal val="visible"/>
                                      </p:to>
                                    </p:set>
                                    <p:animEffect transition="in" filter="fade">
                                      <p:cBhvr>
                                        <p:cTn id="14" dur="1000"/>
                                        <p:tgtEl>
                                          <p:spTgt spid="6">
                                            <p:txEl>
                                              <p:pRg st="3" end="3"/>
                                            </p:txEl>
                                          </p:spTgt>
                                        </p:tgtEl>
                                      </p:cBhvr>
                                    </p:animEffect>
                                    <p:anim calcmode="lin" valueType="num">
                                      <p:cBhvr>
                                        <p:cTn id="1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226" y="557808"/>
            <a:ext cx="8686800" cy="1143000"/>
          </a:xfrm>
        </p:spPr>
        <p:txBody>
          <a:bodyPr>
            <a:normAutofit/>
          </a:bodyPr>
          <a:lstStyle/>
          <a:p>
            <a:pPr algn="r"/>
            <a:r>
              <a:rPr lang="fa-IR" sz="2400" b="1" dirty="0" smtClean="0">
                <a:cs typeface="+mn-cs"/>
              </a:rPr>
              <a:t>سارفوسپت کوئیک:اسپری سریع الاثرویژه سطوح و تجهیزات الکترونیکی</a:t>
            </a:r>
            <a:endParaRPr lang="fa-IR" sz="2400" b="1" dirty="0">
              <a:cs typeface="+mn-cs"/>
            </a:endParaRPr>
          </a:p>
        </p:txBody>
      </p:sp>
      <p:sp>
        <p:nvSpPr>
          <p:cNvPr id="3" name="Content Placeholder 2"/>
          <p:cNvSpPr>
            <a:spLocks noGrp="1"/>
          </p:cNvSpPr>
          <p:nvPr>
            <p:ph idx="1"/>
          </p:nvPr>
        </p:nvSpPr>
        <p:spPr>
          <a:xfrm>
            <a:off x="-24974" y="2429344"/>
            <a:ext cx="9144000" cy="4425355"/>
          </a:xfrm>
        </p:spPr>
        <p:txBody>
          <a:bodyPr>
            <a:normAutofit/>
          </a:bodyPr>
          <a:lstStyle/>
          <a:p>
            <a:pPr algn="just" rtl="1"/>
            <a:r>
              <a:rPr lang="fa-IR" b="1" dirty="0"/>
              <a:t>این محلول برای ضدعفونی و تمیزکاری </a:t>
            </a:r>
            <a:r>
              <a:rPr lang="fa-IR" b="1" dirty="0" smtClean="0"/>
              <a:t>محیطی کوچک و اشیاء که نیاز به ضدعفونی سریع و قوی دارندمانندسطوح در تماس با بیماران مانندتخت، کابینت،سطوح تجهیزات در کلینیک ها،آزمایشگاه ها،سطوح ایستگاه پرستاری، سطوح ابزارتشخیصی ماننداتوسکوپ،لارنگوسکوپ... </a:t>
            </a:r>
            <a:r>
              <a:rPr lang="fa-IR" b="1" dirty="0"/>
              <a:t>به کار میرود.</a:t>
            </a:r>
          </a:p>
          <a:p>
            <a:pPr algn="just" rtl="1"/>
            <a:endParaRPr lang="fa-IR" b="1" dirty="0"/>
          </a:p>
          <a:p>
            <a:pPr lvl="0" algn="just" rtl="1"/>
            <a:r>
              <a:rPr lang="fa-IR" b="1" dirty="0"/>
              <a:t> محلول آماده به مصرف است و نیازی به رقیق سازی ندارد </a:t>
            </a:r>
            <a:r>
              <a:rPr lang="fa-IR" b="1" dirty="0" smtClean="0"/>
              <a:t>اين </a:t>
            </a:r>
            <a:r>
              <a:rPr lang="fa-IR" b="1" dirty="0"/>
              <a:t>محلول </a:t>
            </a:r>
            <a:r>
              <a:rPr lang="fa-IR" b="1" dirty="0" smtClean="0"/>
              <a:t>اثرخودرابر </a:t>
            </a:r>
            <a:r>
              <a:rPr lang="fa-IR" b="1" dirty="0"/>
              <a:t>روی </a:t>
            </a:r>
            <a:r>
              <a:rPr lang="fa-IR" b="1" dirty="0" smtClean="0"/>
              <a:t>باکتریها،قارچ وویروس  </a:t>
            </a:r>
            <a:r>
              <a:rPr lang="fa-IR" b="1" dirty="0"/>
              <a:t>در مدت </a:t>
            </a:r>
            <a:r>
              <a:rPr lang="fa-IR" b="1" dirty="0" smtClean="0"/>
              <a:t>30 ثانیه وبرروی </a:t>
            </a:r>
            <a:r>
              <a:rPr lang="fa-IR" b="1" dirty="0"/>
              <a:t>مایکوباکتریوم ها </a:t>
            </a:r>
            <a:r>
              <a:rPr lang="fa-IR" b="1" dirty="0" smtClean="0"/>
              <a:t>در یک دقیقه </a:t>
            </a:r>
            <a:r>
              <a:rPr lang="fa-IR" b="1" dirty="0"/>
              <a:t>اعمال </a:t>
            </a:r>
            <a:r>
              <a:rPr lang="fa-IR" b="1" dirty="0" smtClean="0"/>
              <a:t>کند.بوی ملایم،فاقد الدئید و فنول است.</a:t>
            </a:r>
            <a:endParaRPr lang="fa-IR" b="1" dirty="0"/>
          </a:p>
          <a:p>
            <a:pPr lvl="0" algn="just" rtl="1"/>
            <a:endParaRPr lang="en-US" b="1" dirty="0"/>
          </a:p>
          <a:p>
            <a:pPr lvl="0" algn="just" rtl="1"/>
            <a:r>
              <a:rPr lang="fa-IR" b="1" dirty="0"/>
              <a:t> </a:t>
            </a:r>
            <a:r>
              <a:rPr lang="fa-IR" b="1" dirty="0" smtClean="0"/>
              <a:t>محلول راروی سطح اسپری کنید و 30 ثانیه تا یک دقیقه صبرکنید تا اثر میکروب کشی انجام شود سپس در صورت نیاز سطح را با دستمال تمیز یا گاز اسکراب کنید.</a:t>
            </a:r>
          </a:p>
          <a:p>
            <a:pPr algn="just" rtl="1"/>
            <a:endParaRPr lang="fa-IR" b="1" dirty="0"/>
          </a:p>
        </p:txBody>
      </p:sp>
    </p:spTree>
    <p:extLst>
      <p:ext uri="{BB962C8B-B14F-4D97-AF65-F5344CB8AC3E}">
        <p14:creationId xmlns:p14="http://schemas.microsoft.com/office/powerpoint/2010/main" val="233748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wipe(down)">
                                      <p:cBhvr>
                                        <p:cTn id="43" dur="580">
                                          <p:stCondLst>
                                            <p:cond delay="0"/>
                                          </p:stCondLst>
                                        </p:cTn>
                                        <p:tgtEl>
                                          <p:spTgt spid="3">
                                            <p:txEl>
                                              <p:pRg st="4" end="4"/>
                                            </p:txEl>
                                          </p:spTgt>
                                        </p:tgtEl>
                                      </p:cBhvr>
                                    </p:animEffect>
                                    <p:anim calcmode="lin" valueType="num">
                                      <p:cBhvr>
                                        <p:cTn id="44"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4" end="4"/>
                                            </p:txEl>
                                          </p:spTgt>
                                        </p:tgtEl>
                                      </p:cBhvr>
                                      <p:to x="100000" y="60000"/>
                                    </p:animScale>
                                    <p:animScale>
                                      <p:cBhvr>
                                        <p:cTn id="50" dur="166" decel="50000">
                                          <p:stCondLst>
                                            <p:cond delay="676"/>
                                          </p:stCondLst>
                                        </p:cTn>
                                        <p:tgtEl>
                                          <p:spTgt spid="3">
                                            <p:txEl>
                                              <p:pRg st="4" end="4"/>
                                            </p:txEl>
                                          </p:spTgt>
                                        </p:tgtEl>
                                      </p:cBhvr>
                                      <p:to x="100000" y="100000"/>
                                    </p:animScale>
                                    <p:animScale>
                                      <p:cBhvr>
                                        <p:cTn id="51" dur="26">
                                          <p:stCondLst>
                                            <p:cond delay="1312"/>
                                          </p:stCondLst>
                                        </p:cTn>
                                        <p:tgtEl>
                                          <p:spTgt spid="3">
                                            <p:txEl>
                                              <p:pRg st="4" end="4"/>
                                            </p:txEl>
                                          </p:spTgt>
                                        </p:tgtEl>
                                      </p:cBhvr>
                                      <p:to x="100000" y="80000"/>
                                    </p:animScale>
                                    <p:animScale>
                                      <p:cBhvr>
                                        <p:cTn id="52" dur="166" decel="50000">
                                          <p:stCondLst>
                                            <p:cond delay="1338"/>
                                          </p:stCondLst>
                                        </p:cTn>
                                        <p:tgtEl>
                                          <p:spTgt spid="3">
                                            <p:txEl>
                                              <p:pRg st="4" end="4"/>
                                            </p:txEl>
                                          </p:spTgt>
                                        </p:tgtEl>
                                      </p:cBhvr>
                                      <p:to x="100000" y="100000"/>
                                    </p:animScale>
                                    <p:animScale>
                                      <p:cBhvr>
                                        <p:cTn id="53" dur="26">
                                          <p:stCondLst>
                                            <p:cond delay="1642"/>
                                          </p:stCondLst>
                                        </p:cTn>
                                        <p:tgtEl>
                                          <p:spTgt spid="3">
                                            <p:txEl>
                                              <p:pRg st="4" end="4"/>
                                            </p:txEl>
                                          </p:spTgt>
                                        </p:tgtEl>
                                      </p:cBhvr>
                                      <p:to x="100000" y="90000"/>
                                    </p:animScale>
                                    <p:animScale>
                                      <p:cBhvr>
                                        <p:cTn id="54" dur="166" decel="50000">
                                          <p:stCondLst>
                                            <p:cond delay="1668"/>
                                          </p:stCondLst>
                                        </p:cTn>
                                        <p:tgtEl>
                                          <p:spTgt spid="3">
                                            <p:txEl>
                                              <p:pRg st="4" end="4"/>
                                            </p:txEl>
                                          </p:spTgt>
                                        </p:tgtEl>
                                      </p:cBhvr>
                                      <p:to x="100000" y="100000"/>
                                    </p:animScale>
                                    <p:animScale>
                                      <p:cBhvr>
                                        <p:cTn id="55" dur="26">
                                          <p:stCondLst>
                                            <p:cond delay="1808"/>
                                          </p:stCondLst>
                                        </p:cTn>
                                        <p:tgtEl>
                                          <p:spTgt spid="3">
                                            <p:txEl>
                                              <p:pRg st="4" end="4"/>
                                            </p:txEl>
                                          </p:spTgt>
                                        </p:tgtEl>
                                      </p:cBhvr>
                                      <p:to x="100000" y="95000"/>
                                    </p:animScale>
                                    <p:animScale>
                                      <p:cBhvr>
                                        <p:cTn id="56"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044" y="548680"/>
            <a:ext cx="8229600" cy="850106"/>
          </a:xfrm>
        </p:spPr>
        <p:txBody>
          <a:bodyPr/>
          <a:lstStyle/>
          <a:p>
            <a:r>
              <a:rPr lang="fa-IR" dirty="0"/>
              <a:t>آب ژاول/</a:t>
            </a:r>
            <a:r>
              <a:rPr lang="en-US" dirty="0" err="1"/>
              <a:t>NaOCl</a:t>
            </a:r>
            <a:endParaRPr lang="en-US" dirty="0"/>
          </a:p>
        </p:txBody>
      </p:sp>
      <p:sp>
        <p:nvSpPr>
          <p:cNvPr id="3" name="Content Placeholder 2"/>
          <p:cNvSpPr>
            <a:spLocks noGrp="1"/>
          </p:cNvSpPr>
          <p:nvPr>
            <p:ph idx="1"/>
          </p:nvPr>
        </p:nvSpPr>
        <p:spPr>
          <a:xfrm>
            <a:off x="596044" y="2204864"/>
            <a:ext cx="8507288" cy="4525963"/>
          </a:xfrm>
        </p:spPr>
        <p:txBody>
          <a:bodyPr>
            <a:normAutofit fontScale="77500" lnSpcReduction="20000"/>
          </a:bodyPr>
          <a:lstStyle/>
          <a:p>
            <a:pPr marL="0" indent="0" algn="r" rtl="1">
              <a:buNone/>
            </a:pPr>
            <a:r>
              <a:rPr lang="ar-SA" sz="2900" dirty="0"/>
              <a:t>ضدعفونی لگن و وان حمام ، لباس‌ها ، دیوارهای حمام ، توالت و آشپزخانه مناسب است و نیز در ضدعفونی آزمایشگاههایی که در معرض ویروس هپاتیت قرار دارند (بخش همودیالیز</a:t>
            </a:r>
            <a:r>
              <a:rPr lang="en-US" sz="2900" dirty="0"/>
              <a:t>(</a:t>
            </a:r>
            <a:r>
              <a:rPr lang="ar-SA" sz="2900" dirty="0"/>
              <a:t> استفاده </a:t>
            </a:r>
            <a:r>
              <a:rPr lang="fa-IR" sz="2900" dirty="0"/>
              <a:t>میشود.</a:t>
            </a:r>
          </a:p>
          <a:p>
            <a:pPr marL="0" indent="0" algn="r" rtl="1">
              <a:buNone/>
            </a:pPr>
            <a:r>
              <a:rPr lang="ar-SA" sz="2900" dirty="0"/>
              <a:t/>
            </a:r>
            <a:br>
              <a:rPr lang="ar-SA" sz="2900" dirty="0"/>
            </a:br>
            <a:r>
              <a:rPr lang="ar-SA" sz="2900" dirty="0"/>
              <a:t>تمام میکروب‌ها اعم از قارچ ، ویروس و باکتری را نابود </a:t>
            </a:r>
            <a:r>
              <a:rPr lang="fa-IR" sz="2900" dirty="0"/>
              <a:t>میکند.</a:t>
            </a:r>
          </a:p>
          <a:p>
            <a:pPr marL="0" indent="0" algn="r" rtl="1">
              <a:buNone/>
            </a:pPr>
            <a:endParaRPr lang="en-US" sz="2900" dirty="0"/>
          </a:p>
          <a:p>
            <a:pPr marL="0" indent="0" algn="r" rtl="1">
              <a:buNone/>
            </a:pPr>
            <a:r>
              <a:rPr lang="ar-SA" sz="2900" dirty="0"/>
              <a:t>در ظروف مات و سربسته نگهداری</a:t>
            </a:r>
            <a:r>
              <a:rPr lang="fa-IR" sz="2900" dirty="0"/>
              <a:t> میشود.</a:t>
            </a:r>
          </a:p>
          <a:p>
            <a:pPr marL="0" indent="0" algn="r" rtl="1">
              <a:buNone/>
            </a:pPr>
            <a:endParaRPr lang="en-US" sz="2900" dirty="0"/>
          </a:p>
          <a:p>
            <a:pPr lvl="0" algn="r" rtl="1"/>
            <a:r>
              <a:rPr lang="ar-SA" sz="2900" dirty="0"/>
              <a:t>محلول‌های سدیم هیپوکلریت به‌تدریج قدرت خود را از دست می‌دهند. </a:t>
            </a:r>
            <a:endParaRPr lang="fa-IR" sz="2900" dirty="0"/>
          </a:p>
          <a:p>
            <a:pPr lvl="0" algn="r" rtl="1"/>
            <a:endParaRPr lang="en-US" sz="2900" dirty="0"/>
          </a:p>
          <a:p>
            <a:pPr lvl="0" algn="r" rtl="1"/>
            <a:r>
              <a:rPr lang="ar-SA" sz="2900" dirty="0"/>
              <a:t> بهتر است روزانه تهیه و مصرف </a:t>
            </a:r>
            <a:r>
              <a:rPr lang="fa-IR" sz="2900" dirty="0" smtClean="0"/>
              <a:t>شود(قبل </a:t>
            </a:r>
            <a:r>
              <a:rPr lang="fa-IR" sz="2900" dirty="0"/>
              <a:t>از گندزدايی، زدودن اجرام وکثافات از روی سطوح ووسايل(برای افزايش تاثير محلول گندزدا برروی ميکروبها )  ضروريست</a:t>
            </a:r>
            <a:r>
              <a:rPr lang="fa-IR" sz="2900" dirty="0" smtClean="0"/>
              <a:t>.</a:t>
            </a:r>
            <a:endParaRPr lang="fa-IR" sz="2900" dirty="0"/>
          </a:p>
          <a:p>
            <a:pPr lvl="0"/>
            <a:endParaRPr lang="en-US" dirty="0"/>
          </a:p>
          <a:p>
            <a:pPr marL="0" indent="0">
              <a:buNone/>
            </a:pPr>
            <a:endParaRPr lang="en-US" dirty="0"/>
          </a:p>
          <a:p>
            <a:endParaRPr lang="en-US" dirty="0"/>
          </a:p>
        </p:txBody>
      </p:sp>
    </p:spTree>
    <p:extLst>
      <p:ext uri="{BB962C8B-B14F-4D97-AF65-F5344CB8AC3E}">
        <p14:creationId xmlns:p14="http://schemas.microsoft.com/office/powerpoint/2010/main" val="1553022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2656"/>
            <a:ext cx="9144000" cy="6525344"/>
          </a:xfrm>
          <a:prstGeom prst="rect">
            <a:avLst/>
          </a:prstGeom>
        </p:spPr>
      </p:pic>
      <p:sp>
        <p:nvSpPr>
          <p:cNvPr id="3" name="Content Placeholder 2"/>
          <p:cNvSpPr>
            <a:spLocks noGrp="1"/>
          </p:cNvSpPr>
          <p:nvPr>
            <p:ph idx="1"/>
          </p:nvPr>
        </p:nvSpPr>
        <p:spPr>
          <a:xfrm>
            <a:off x="0" y="1124744"/>
            <a:ext cx="9144000" cy="5733256"/>
          </a:xfrm>
        </p:spPr>
        <p:txBody>
          <a:bodyPr>
            <a:normAutofit lnSpcReduction="10000"/>
          </a:bodyPr>
          <a:lstStyle/>
          <a:p>
            <a:pPr lvl="0" algn="r" rtl="1"/>
            <a:r>
              <a:rPr lang="fa-IR" sz="3500" b="1" dirty="0" smtClean="0">
                <a:solidFill>
                  <a:srgbClr val="C00000"/>
                </a:solidFill>
              </a:rPr>
              <a:t>اين محلول :</a:t>
            </a:r>
          </a:p>
          <a:p>
            <a:pPr lvl="0" algn="r" rtl="1"/>
            <a:endParaRPr lang="fa-IR" sz="3500" b="1" dirty="0">
              <a:solidFill>
                <a:srgbClr val="C00000"/>
              </a:solidFill>
            </a:endParaRPr>
          </a:p>
          <a:p>
            <a:pPr lvl="0" algn="r" rtl="1"/>
            <a:endParaRPr lang="en-US" sz="3500" b="1" dirty="0" smtClean="0">
              <a:solidFill>
                <a:srgbClr val="C00000"/>
              </a:solidFill>
            </a:endParaRPr>
          </a:p>
          <a:p>
            <a:pPr marL="0" lvl="0" indent="0" algn="r" rtl="1">
              <a:buNone/>
            </a:pPr>
            <a:endParaRPr lang="fa-IR" sz="2600" dirty="0" smtClean="0">
              <a:solidFill>
                <a:schemeClr val="bg1"/>
              </a:solidFill>
            </a:endParaRPr>
          </a:p>
          <a:p>
            <a:pPr marL="0" lvl="0" indent="0" algn="r" rtl="1">
              <a:buNone/>
            </a:pPr>
            <a:r>
              <a:rPr lang="fa-IR" sz="2600" dirty="0" smtClean="0">
                <a:solidFill>
                  <a:srgbClr val="FF0000"/>
                </a:solidFill>
              </a:rPr>
              <a:t>درغلظت 250سی سی در يک ليترآب برای گندزدايی ترشحات خونی </a:t>
            </a:r>
            <a:endParaRPr lang="en-US" sz="2600" dirty="0" smtClean="0">
              <a:solidFill>
                <a:srgbClr val="FF0000"/>
              </a:solidFill>
            </a:endParaRPr>
          </a:p>
          <a:p>
            <a:pPr marL="0" lvl="0" indent="0" algn="r" rtl="1">
              <a:buNone/>
            </a:pPr>
            <a:r>
              <a:rPr lang="fa-IR" sz="2600" dirty="0" smtClean="0">
                <a:solidFill>
                  <a:srgbClr val="FF0000"/>
                </a:solidFill>
              </a:rPr>
              <a:t>در غلظت 50سی سی در يک ليترآب برای گندزدايی ظروف ولوله های آزمايشگاه</a:t>
            </a:r>
            <a:endParaRPr lang="en-US" sz="2600" dirty="0" smtClean="0">
              <a:solidFill>
                <a:srgbClr val="FF0000"/>
              </a:solidFill>
            </a:endParaRPr>
          </a:p>
          <a:p>
            <a:pPr marL="0" lvl="0" indent="0" algn="r" rtl="1">
              <a:buNone/>
            </a:pPr>
            <a:r>
              <a:rPr lang="fa-IR" sz="2600" dirty="0" smtClean="0">
                <a:solidFill>
                  <a:srgbClr val="FF0000"/>
                </a:solidFill>
              </a:rPr>
              <a:t> درغلظت 25سی سی در يک ليترآب برای گندزدايی سطوح کف، ديوار، حمامها، توالتها، </a:t>
            </a:r>
          </a:p>
          <a:p>
            <a:pPr marL="0" lvl="0" indent="0" algn="r" rtl="1">
              <a:buNone/>
            </a:pPr>
            <a:r>
              <a:rPr lang="fa-IR" sz="2600" dirty="0" smtClean="0">
                <a:solidFill>
                  <a:srgbClr val="FF0000"/>
                </a:solidFill>
              </a:rPr>
              <a:t>و درغلظت 10سی سی در يک ليترآب برای گندزدايی البسه ها</a:t>
            </a:r>
            <a:endParaRPr lang="en-US" sz="2600" dirty="0" smtClean="0">
              <a:solidFill>
                <a:srgbClr val="FF0000"/>
              </a:solidFill>
            </a:endParaRPr>
          </a:p>
          <a:p>
            <a:pPr marL="0" lvl="0" indent="0" algn="r" rtl="1">
              <a:buNone/>
            </a:pPr>
            <a:r>
              <a:rPr lang="fa-IR" sz="2600" dirty="0" smtClean="0">
                <a:solidFill>
                  <a:srgbClr val="FF0000"/>
                </a:solidFill>
              </a:rPr>
              <a:t>و درغلظت   2.5سی سی در يک ليترآب برای گندزدايی ظروف آشپزخانه</a:t>
            </a:r>
            <a:r>
              <a:rPr lang="fa-IR" sz="2600" dirty="0">
                <a:solidFill>
                  <a:srgbClr val="FF0000"/>
                </a:solidFill>
              </a:rPr>
              <a:t> </a:t>
            </a:r>
            <a:r>
              <a:rPr lang="fa-IR" sz="2600" dirty="0" smtClean="0">
                <a:solidFill>
                  <a:srgbClr val="FF0000"/>
                </a:solidFill>
              </a:rPr>
              <a:t>قابل استفاده است ومی تواند در مدت 15 تا30دقيقه اثر  خودرا اعمال کند .</a:t>
            </a:r>
          </a:p>
          <a:p>
            <a:endParaRPr lang="fa-IR" dirty="0">
              <a:solidFill>
                <a:srgbClr val="FF0000"/>
              </a:solidFill>
            </a:endParaRPr>
          </a:p>
        </p:txBody>
      </p:sp>
    </p:spTree>
    <p:extLst>
      <p:ext uri="{BB962C8B-B14F-4D97-AF65-F5344CB8AC3E}">
        <p14:creationId xmlns:p14="http://schemas.microsoft.com/office/powerpoint/2010/main" val="370649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xEl>
                                              <p:pRg st="0" end="0"/>
                                            </p:txEl>
                                          </p:spTgt>
                                        </p:tgtEl>
                                        <p:attrNameLst>
                                          <p:attrName>ppt_x</p:attrName>
                                          <p:attrName>ppt_y</p:attrName>
                                        </p:attrNameLst>
                                      </p:cBhvr>
                                    </p:animMotion>
                                    <p:animRot by="1500000">
                                      <p:cBhvr>
                                        <p:cTn id="7" dur="125" fill="hold">
                                          <p:stCondLst>
                                            <p:cond delay="0"/>
                                          </p:stCondLst>
                                        </p:cTn>
                                        <p:tgtEl>
                                          <p:spTgt spid="3">
                                            <p:txEl>
                                              <p:pRg st="0" end="0"/>
                                            </p:txEl>
                                          </p:spTgt>
                                        </p:tgtEl>
                                        <p:attrNameLst>
                                          <p:attrName>r</p:attrName>
                                        </p:attrNameLst>
                                      </p:cBhvr>
                                    </p:animRot>
                                    <p:animRot by="-1500000">
                                      <p:cBhvr>
                                        <p:cTn id="8" dur="125" fill="hold">
                                          <p:stCondLst>
                                            <p:cond delay="125"/>
                                          </p:stCondLst>
                                        </p:cTn>
                                        <p:tgtEl>
                                          <p:spTgt spid="3">
                                            <p:txEl>
                                              <p:pRg st="0" end="0"/>
                                            </p:txEl>
                                          </p:spTgt>
                                        </p:tgtEl>
                                        <p:attrNameLst>
                                          <p:attrName>r</p:attrName>
                                        </p:attrNameLst>
                                      </p:cBhvr>
                                    </p:animRot>
                                    <p:animRot by="-1500000">
                                      <p:cBhvr>
                                        <p:cTn id="9" dur="125" fill="hold">
                                          <p:stCondLst>
                                            <p:cond delay="250"/>
                                          </p:stCondLst>
                                        </p:cTn>
                                        <p:tgtEl>
                                          <p:spTgt spid="3">
                                            <p:txEl>
                                              <p:pRg st="0" end="0"/>
                                            </p:txEl>
                                          </p:spTgt>
                                        </p:tgtEl>
                                        <p:attrNameLst>
                                          <p:attrName>r</p:attrName>
                                        </p:attrNameLst>
                                      </p:cBhvr>
                                    </p:animRot>
                                    <p:animRot by="1500000">
                                      <p:cBhvr>
                                        <p:cTn id="10" dur="125" fill="hold">
                                          <p:stCondLst>
                                            <p:cond delay="375"/>
                                          </p:stCondLst>
                                        </p:cTn>
                                        <p:tgtEl>
                                          <p:spTgt spid="3">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4" presetClass="emph" presetSubtype="0" fill="hold" grpId="0" nodeType="clickEffect">
                                  <p:stCondLst>
                                    <p:cond delay="0"/>
                                  </p:stCondLst>
                                  <p:iterate type="lt">
                                    <p:tmPct val="10000"/>
                                  </p:iterate>
                                  <p:childTnLst>
                                    <p:animMotion origin="layout" path="M 0.0 0.0 L 0.0 -0.07213" pathEditMode="relative" ptsTypes="">
                                      <p:cBhvr>
                                        <p:cTn id="14" dur="250" accel="50000" decel="50000" autoRev="1" fill="hold">
                                          <p:stCondLst>
                                            <p:cond delay="0"/>
                                          </p:stCondLst>
                                        </p:cTn>
                                        <p:tgtEl>
                                          <p:spTgt spid="3">
                                            <p:txEl>
                                              <p:pRg st="4" end="4"/>
                                            </p:txEl>
                                          </p:spTgt>
                                        </p:tgtEl>
                                        <p:attrNameLst>
                                          <p:attrName>ppt_x</p:attrName>
                                          <p:attrName>ppt_y</p:attrName>
                                        </p:attrNameLst>
                                      </p:cBhvr>
                                    </p:animMotion>
                                    <p:animRot by="1500000">
                                      <p:cBhvr>
                                        <p:cTn id="15" dur="125" fill="hold">
                                          <p:stCondLst>
                                            <p:cond delay="0"/>
                                          </p:stCondLst>
                                        </p:cTn>
                                        <p:tgtEl>
                                          <p:spTgt spid="3">
                                            <p:txEl>
                                              <p:pRg st="4" end="4"/>
                                            </p:txEl>
                                          </p:spTgt>
                                        </p:tgtEl>
                                        <p:attrNameLst>
                                          <p:attrName>r</p:attrName>
                                        </p:attrNameLst>
                                      </p:cBhvr>
                                    </p:animRot>
                                    <p:animRot by="-1500000">
                                      <p:cBhvr>
                                        <p:cTn id="16" dur="125" fill="hold">
                                          <p:stCondLst>
                                            <p:cond delay="125"/>
                                          </p:stCondLst>
                                        </p:cTn>
                                        <p:tgtEl>
                                          <p:spTgt spid="3">
                                            <p:txEl>
                                              <p:pRg st="4" end="4"/>
                                            </p:txEl>
                                          </p:spTgt>
                                        </p:tgtEl>
                                        <p:attrNameLst>
                                          <p:attrName>r</p:attrName>
                                        </p:attrNameLst>
                                      </p:cBhvr>
                                    </p:animRot>
                                    <p:animRot by="-1500000">
                                      <p:cBhvr>
                                        <p:cTn id="17" dur="125" fill="hold">
                                          <p:stCondLst>
                                            <p:cond delay="250"/>
                                          </p:stCondLst>
                                        </p:cTn>
                                        <p:tgtEl>
                                          <p:spTgt spid="3">
                                            <p:txEl>
                                              <p:pRg st="4" end="4"/>
                                            </p:txEl>
                                          </p:spTgt>
                                        </p:tgtEl>
                                        <p:attrNameLst>
                                          <p:attrName>r</p:attrName>
                                        </p:attrNameLst>
                                      </p:cBhvr>
                                    </p:animRot>
                                    <p:animRot by="1500000">
                                      <p:cBhvr>
                                        <p:cTn id="18" dur="125" fill="hold">
                                          <p:stCondLst>
                                            <p:cond delay="375"/>
                                          </p:stCondLst>
                                        </p:cTn>
                                        <p:tgtEl>
                                          <p:spTgt spid="3">
                                            <p:txEl>
                                              <p:pRg st="4" end="4"/>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4" presetClass="emph" presetSubtype="0" fill="hold" grpId="0" nodeType="clickEffect">
                                  <p:stCondLst>
                                    <p:cond delay="0"/>
                                  </p:stCondLst>
                                  <p:iterate type="lt">
                                    <p:tmPct val="10000"/>
                                  </p:iterate>
                                  <p:childTnLst>
                                    <p:animMotion origin="layout" path="M 0.0 0.0 L 0.0 -0.07213" pathEditMode="relative" ptsTypes="">
                                      <p:cBhvr>
                                        <p:cTn id="22" dur="250" accel="50000" decel="50000" autoRev="1" fill="hold">
                                          <p:stCondLst>
                                            <p:cond delay="0"/>
                                          </p:stCondLst>
                                        </p:cTn>
                                        <p:tgtEl>
                                          <p:spTgt spid="3">
                                            <p:txEl>
                                              <p:pRg st="5" end="5"/>
                                            </p:txEl>
                                          </p:spTgt>
                                        </p:tgtEl>
                                        <p:attrNameLst>
                                          <p:attrName>ppt_x</p:attrName>
                                          <p:attrName>ppt_y</p:attrName>
                                        </p:attrNameLst>
                                      </p:cBhvr>
                                    </p:animMotion>
                                    <p:animRot by="1500000">
                                      <p:cBhvr>
                                        <p:cTn id="23" dur="125" fill="hold">
                                          <p:stCondLst>
                                            <p:cond delay="0"/>
                                          </p:stCondLst>
                                        </p:cTn>
                                        <p:tgtEl>
                                          <p:spTgt spid="3">
                                            <p:txEl>
                                              <p:pRg st="5" end="5"/>
                                            </p:txEl>
                                          </p:spTgt>
                                        </p:tgtEl>
                                        <p:attrNameLst>
                                          <p:attrName>r</p:attrName>
                                        </p:attrNameLst>
                                      </p:cBhvr>
                                    </p:animRot>
                                    <p:animRot by="-1500000">
                                      <p:cBhvr>
                                        <p:cTn id="24" dur="125" fill="hold">
                                          <p:stCondLst>
                                            <p:cond delay="125"/>
                                          </p:stCondLst>
                                        </p:cTn>
                                        <p:tgtEl>
                                          <p:spTgt spid="3">
                                            <p:txEl>
                                              <p:pRg st="5" end="5"/>
                                            </p:txEl>
                                          </p:spTgt>
                                        </p:tgtEl>
                                        <p:attrNameLst>
                                          <p:attrName>r</p:attrName>
                                        </p:attrNameLst>
                                      </p:cBhvr>
                                    </p:animRot>
                                    <p:animRot by="-1500000">
                                      <p:cBhvr>
                                        <p:cTn id="25" dur="125" fill="hold">
                                          <p:stCondLst>
                                            <p:cond delay="250"/>
                                          </p:stCondLst>
                                        </p:cTn>
                                        <p:tgtEl>
                                          <p:spTgt spid="3">
                                            <p:txEl>
                                              <p:pRg st="5" end="5"/>
                                            </p:txEl>
                                          </p:spTgt>
                                        </p:tgtEl>
                                        <p:attrNameLst>
                                          <p:attrName>r</p:attrName>
                                        </p:attrNameLst>
                                      </p:cBhvr>
                                    </p:animRot>
                                    <p:animRot by="1500000">
                                      <p:cBhvr>
                                        <p:cTn id="26" dur="125" fill="hold">
                                          <p:stCondLst>
                                            <p:cond delay="375"/>
                                          </p:stCondLst>
                                        </p:cTn>
                                        <p:tgtEl>
                                          <p:spTgt spid="3">
                                            <p:txEl>
                                              <p:pRg st="5" end="5"/>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34" presetClass="emph" presetSubtype="0" fill="hold" grpId="0" nodeType="clickEffect">
                                  <p:stCondLst>
                                    <p:cond delay="0"/>
                                  </p:stCondLst>
                                  <p:iterate type="lt">
                                    <p:tmPct val="10000"/>
                                  </p:iterate>
                                  <p:childTnLst>
                                    <p:animMotion origin="layout" path="M 0.0 0.0 L 0.0 -0.07213" pathEditMode="relative" ptsTypes="">
                                      <p:cBhvr>
                                        <p:cTn id="30" dur="250" accel="50000" decel="50000" autoRev="1" fill="hold">
                                          <p:stCondLst>
                                            <p:cond delay="0"/>
                                          </p:stCondLst>
                                        </p:cTn>
                                        <p:tgtEl>
                                          <p:spTgt spid="3">
                                            <p:txEl>
                                              <p:pRg st="6" end="6"/>
                                            </p:txEl>
                                          </p:spTgt>
                                        </p:tgtEl>
                                        <p:attrNameLst>
                                          <p:attrName>ppt_x</p:attrName>
                                          <p:attrName>ppt_y</p:attrName>
                                        </p:attrNameLst>
                                      </p:cBhvr>
                                    </p:animMotion>
                                    <p:animRot by="1500000">
                                      <p:cBhvr>
                                        <p:cTn id="31" dur="125" fill="hold">
                                          <p:stCondLst>
                                            <p:cond delay="0"/>
                                          </p:stCondLst>
                                        </p:cTn>
                                        <p:tgtEl>
                                          <p:spTgt spid="3">
                                            <p:txEl>
                                              <p:pRg st="6" end="6"/>
                                            </p:txEl>
                                          </p:spTgt>
                                        </p:tgtEl>
                                        <p:attrNameLst>
                                          <p:attrName>r</p:attrName>
                                        </p:attrNameLst>
                                      </p:cBhvr>
                                    </p:animRot>
                                    <p:animRot by="-1500000">
                                      <p:cBhvr>
                                        <p:cTn id="32" dur="125" fill="hold">
                                          <p:stCondLst>
                                            <p:cond delay="125"/>
                                          </p:stCondLst>
                                        </p:cTn>
                                        <p:tgtEl>
                                          <p:spTgt spid="3">
                                            <p:txEl>
                                              <p:pRg st="6" end="6"/>
                                            </p:txEl>
                                          </p:spTgt>
                                        </p:tgtEl>
                                        <p:attrNameLst>
                                          <p:attrName>r</p:attrName>
                                        </p:attrNameLst>
                                      </p:cBhvr>
                                    </p:animRot>
                                    <p:animRot by="-1500000">
                                      <p:cBhvr>
                                        <p:cTn id="33" dur="125" fill="hold">
                                          <p:stCondLst>
                                            <p:cond delay="250"/>
                                          </p:stCondLst>
                                        </p:cTn>
                                        <p:tgtEl>
                                          <p:spTgt spid="3">
                                            <p:txEl>
                                              <p:pRg st="6" end="6"/>
                                            </p:txEl>
                                          </p:spTgt>
                                        </p:tgtEl>
                                        <p:attrNameLst>
                                          <p:attrName>r</p:attrName>
                                        </p:attrNameLst>
                                      </p:cBhvr>
                                    </p:animRot>
                                    <p:animRot by="1500000">
                                      <p:cBhvr>
                                        <p:cTn id="34" dur="125" fill="hold">
                                          <p:stCondLst>
                                            <p:cond delay="375"/>
                                          </p:stCondLst>
                                        </p:cTn>
                                        <p:tgtEl>
                                          <p:spTgt spid="3">
                                            <p:txEl>
                                              <p:pRg st="6" end="6"/>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34" presetClass="emph" presetSubtype="0" fill="hold" grpId="0" nodeType="clickEffect">
                                  <p:stCondLst>
                                    <p:cond delay="0"/>
                                  </p:stCondLst>
                                  <p:iterate type="lt">
                                    <p:tmPct val="10000"/>
                                  </p:iterate>
                                  <p:childTnLst>
                                    <p:animMotion origin="layout" path="M 0.0 0.0 L 0.0 -0.07213" pathEditMode="relative" ptsTypes="">
                                      <p:cBhvr>
                                        <p:cTn id="38" dur="250" accel="50000" decel="50000" autoRev="1" fill="hold">
                                          <p:stCondLst>
                                            <p:cond delay="0"/>
                                          </p:stCondLst>
                                        </p:cTn>
                                        <p:tgtEl>
                                          <p:spTgt spid="3">
                                            <p:txEl>
                                              <p:pRg st="7" end="7"/>
                                            </p:txEl>
                                          </p:spTgt>
                                        </p:tgtEl>
                                        <p:attrNameLst>
                                          <p:attrName>ppt_x</p:attrName>
                                          <p:attrName>ppt_y</p:attrName>
                                        </p:attrNameLst>
                                      </p:cBhvr>
                                    </p:animMotion>
                                    <p:animRot by="1500000">
                                      <p:cBhvr>
                                        <p:cTn id="39" dur="125" fill="hold">
                                          <p:stCondLst>
                                            <p:cond delay="0"/>
                                          </p:stCondLst>
                                        </p:cTn>
                                        <p:tgtEl>
                                          <p:spTgt spid="3">
                                            <p:txEl>
                                              <p:pRg st="7" end="7"/>
                                            </p:txEl>
                                          </p:spTgt>
                                        </p:tgtEl>
                                        <p:attrNameLst>
                                          <p:attrName>r</p:attrName>
                                        </p:attrNameLst>
                                      </p:cBhvr>
                                    </p:animRot>
                                    <p:animRot by="-1500000">
                                      <p:cBhvr>
                                        <p:cTn id="40" dur="125" fill="hold">
                                          <p:stCondLst>
                                            <p:cond delay="125"/>
                                          </p:stCondLst>
                                        </p:cTn>
                                        <p:tgtEl>
                                          <p:spTgt spid="3">
                                            <p:txEl>
                                              <p:pRg st="7" end="7"/>
                                            </p:txEl>
                                          </p:spTgt>
                                        </p:tgtEl>
                                        <p:attrNameLst>
                                          <p:attrName>r</p:attrName>
                                        </p:attrNameLst>
                                      </p:cBhvr>
                                    </p:animRot>
                                    <p:animRot by="-1500000">
                                      <p:cBhvr>
                                        <p:cTn id="41" dur="125" fill="hold">
                                          <p:stCondLst>
                                            <p:cond delay="250"/>
                                          </p:stCondLst>
                                        </p:cTn>
                                        <p:tgtEl>
                                          <p:spTgt spid="3">
                                            <p:txEl>
                                              <p:pRg st="7" end="7"/>
                                            </p:txEl>
                                          </p:spTgt>
                                        </p:tgtEl>
                                        <p:attrNameLst>
                                          <p:attrName>r</p:attrName>
                                        </p:attrNameLst>
                                      </p:cBhvr>
                                    </p:animRot>
                                    <p:animRot by="1500000">
                                      <p:cBhvr>
                                        <p:cTn id="42" dur="125" fill="hold">
                                          <p:stCondLst>
                                            <p:cond delay="375"/>
                                          </p:stCondLst>
                                        </p:cTn>
                                        <p:tgtEl>
                                          <p:spTgt spid="3">
                                            <p:txEl>
                                              <p:pRg st="7" end="7"/>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34" presetClass="emph" presetSubtype="0" fill="hold" grpId="0" nodeType="clickEffect">
                                  <p:stCondLst>
                                    <p:cond delay="0"/>
                                  </p:stCondLst>
                                  <p:iterate type="lt">
                                    <p:tmPct val="10000"/>
                                  </p:iterate>
                                  <p:childTnLst>
                                    <p:animMotion origin="layout" path="M 0.0 0.0 L 0.0 -0.07213" pathEditMode="relative" ptsTypes="">
                                      <p:cBhvr>
                                        <p:cTn id="46" dur="250" accel="50000" decel="50000" autoRev="1" fill="hold">
                                          <p:stCondLst>
                                            <p:cond delay="0"/>
                                          </p:stCondLst>
                                        </p:cTn>
                                        <p:tgtEl>
                                          <p:spTgt spid="3">
                                            <p:txEl>
                                              <p:pRg st="8" end="8"/>
                                            </p:txEl>
                                          </p:spTgt>
                                        </p:tgtEl>
                                        <p:attrNameLst>
                                          <p:attrName>ppt_x</p:attrName>
                                          <p:attrName>ppt_y</p:attrName>
                                        </p:attrNameLst>
                                      </p:cBhvr>
                                    </p:animMotion>
                                    <p:animRot by="1500000">
                                      <p:cBhvr>
                                        <p:cTn id="47" dur="125" fill="hold">
                                          <p:stCondLst>
                                            <p:cond delay="0"/>
                                          </p:stCondLst>
                                        </p:cTn>
                                        <p:tgtEl>
                                          <p:spTgt spid="3">
                                            <p:txEl>
                                              <p:pRg st="8" end="8"/>
                                            </p:txEl>
                                          </p:spTgt>
                                        </p:tgtEl>
                                        <p:attrNameLst>
                                          <p:attrName>r</p:attrName>
                                        </p:attrNameLst>
                                      </p:cBhvr>
                                    </p:animRot>
                                    <p:animRot by="-1500000">
                                      <p:cBhvr>
                                        <p:cTn id="48" dur="125" fill="hold">
                                          <p:stCondLst>
                                            <p:cond delay="125"/>
                                          </p:stCondLst>
                                        </p:cTn>
                                        <p:tgtEl>
                                          <p:spTgt spid="3">
                                            <p:txEl>
                                              <p:pRg st="8" end="8"/>
                                            </p:txEl>
                                          </p:spTgt>
                                        </p:tgtEl>
                                        <p:attrNameLst>
                                          <p:attrName>r</p:attrName>
                                        </p:attrNameLst>
                                      </p:cBhvr>
                                    </p:animRot>
                                    <p:animRot by="-1500000">
                                      <p:cBhvr>
                                        <p:cTn id="49" dur="125" fill="hold">
                                          <p:stCondLst>
                                            <p:cond delay="250"/>
                                          </p:stCondLst>
                                        </p:cTn>
                                        <p:tgtEl>
                                          <p:spTgt spid="3">
                                            <p:txEl>
                                              <p:pRg st="8" end="8"/>
                                            </p:txEl>
                                          </p:spTgt>
                                        </p:tgtEl>
                                        <p:attrNameLst>
                                          <p:attrName>r</p:attrName>
                                        </p:attrNameLst>
                                      </p:cBhvr>
                                    </p:animRot>
                                    <p:animRot by="1500000">
                                      <p:cBhvr>
                                        <p:cTn id="50" dur="125" fill="hold">
                                          <p:stCondLst>
                                            <p:cond delay="375"/>
                                          </p:stCondLst>
                                        </p:cTn>
                                        <p:tgtEl>
                                          <p:spTgt spid="3">
                                            <p:txEl>
                                              <p:pRg st="8" end="8"/>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rtl="1"/>
            <a:r>
              <a:rPr lang="ar-SA" sz="6700" b="1" dirty="0"/>
              <a:t>توجه: </a:t>
            </a:r>
            <a:r>
              <a:rPr lang="en-US" dirty="0"/>
              <a:t/>
            </a:r>
            <a:br>
              <a:rPr lang="en-US" dirty="0"/>
            </a:br>
            <a:endParaRPr lang="en-US" dirty="0"/>
          </a:p>
        </p:txBody>
      </p:sp>
      <p:sp>
        <p:nvSpPr>
          <p:cNvPr id="3" name="Content Placeholder 2"/>
          <p:cNvSpPr>
            <a:spLocks noGrp="1"/>
          </p:cNvSpPr>
          <p:nvPr>
            <p:ph idx="1"/>
          </p:nvPr>
        </p:nvSpPr>
        <p:spPr/>
        <p:txBody>
          <a:bodyPr/>
          <a:lstStyle/>
          <a:p>
            <a:pPr algn="r" rtl="1"/>
            <a:r>
              <a:rPr lang="ar-SA" b="1" dirty="0"/>
              <a:t>پس از کاربرد آب ژاول با پرکلرین فضای گندزدایی شده حداقل به مدت 5 دقیقه به طریق طبیعی یا مصنوعی تهویه شود.</a:t>
            </a:r>
            <a:endParaRPr lang="fa-IR" b="1" dirty="0"/>
          </a:p>
          <a:p>
            <a:pPr algn="r" rtl="1"/>
            <a:r>
              <a:rPr lang="ar-SA" b="1" dirty="0"/>
              <a:t>هنگام تهیه محلول رقیق همیشه باید محلول غلیظ به آب اضافه شود.از اضافه کردن آب به محلول غلیظ خودداری کنید. </a:t>
            </a:r>
            <a:endParaRPr lang="en-US" dirty="0"/>
          </a:p>
          <a:p>
            <a:endParaRPr lang="en-US" dirty="0"/>
          </a:p>
        </p:txBody>
      </p:sp>
    </p:spTree>
    <p:extLst>
      <p:ext uri="{BB962C8B-B14F-4D97-AF65-F5344CB8AC3E}">
        <p14:creationId xmlns:p14="http://schemas.microsoft.com/office/powerpoint/2010/main" val="205008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9144000" cy="6858000"/>
          </a:xfrm>
        </p:spPr>
      </p:pic>
      <p:sp>
        <p:nvSpPr>
          <p:cNvPr id="5" name="Rectangle 4"/>
          <p:cNvSpPr/>
          <p:nvPr/>
        </p:nvSpPr>
        <p:spPr>
          <a:xfrm>
            <a:off x="1835696" y="548680"/>
            <a:ext cx="7308304" cy="5078313"/>
          </a:xfrm>
          <a:prstGeom prst="rect">
            <a:avLst/>
          </a:prstGeom>
        </p:spPr>
        <p:txBody>
          <a:bodyPr wrap="square">
            <a:spAutoFit/>
          </a:bodyPr>
          <a:lstStyle/>
          <a:p>
            <a:pPr algn="just"/>
            <a:r>
              <a:rPr lang="fa-IR" sz="3600" dirty="0"/>
              <a:t>اهميت استفاده از مواد گندزدا حتي در عصر طلايي آنتي بيوتيك ها نيز كاسته نشده و در حال حاضر استفاده </a:t>
            </a:r>
            <a:r>
              <a:rPr lang="fa-IR" sz="3600" dirty="0" smtClean="0"/>
              <a:t>ازروش </a:t>
            </a:r>
            <a:r>
              <a:rPr lang="fa-IR" sz="3600" dirty="0"/>
              <a:t>هاي عفونت </a:t>
            </a:r>
            <a:r>
              <a:rPr lang="fa-IR" sz="3600" dirty="0" smtClean="0"/>
              <a:t>زدايي( </a:t>
            </a:r>
            <a:r>
              <a:rPr lang="fa-IR" sz="3600" dirty="0"/>
              <a:t>گندزدايي وسترون </a:t>
            </a:r>
            <a:r>
              <a:rPr lang="fa-IR" sz="3600" dirty="0" smtClean="0"/>
              <a:t>سازي</a:t>
            </a:r>
            <a:r>
              <a:rPr lang="fa-IR" sz="3600" dirty="0"/>
              <a:t>) از پايه هاي مهم برنامه هاي موفق كنترل عفونت هاي بيمارستاني است . براي عفونت زدايي هوا، آب، محيط فيزيكي، </a:t>
            </a:r>
            <a:r>
              <a:rPr lang="fa-IR" sz="3600" dirty="0" smtClean="0"/>
              <a:t>وسايل </a:t>
            </a:r>
            <a:r>
              <a:rPr lang="fa-IR" sz="3600" dirty="0"/>
              <a:t>و مواد و محيط هاي بيولوژيك روش هاي گوناگون فيزيكي و شيميايي وجود </a:t>
            </a:r>
            <a:r>
              <a:rPr lang="fa-IR" sz="3600" dirty="0" smtClean="0"/>
              <a:t>دارد.</a:t>
            </a:r>
            <a:endParaRPr lang="fa-IR" sz="3600" dirty="0"/>
          </a:p>
        </p:txBody>
      </p:sp>
    </p:spTree>
    <p:extLst>
      <p:ext uri="{BB962C8B-B14F-4D97-AF65-F5344CB8AC3E}">
        <p14:creationId xmlns:p14="http://schemas.microsoft.com/office/powerpoint/2010/main" val="3564600830"/>
      </p:ext>
    </p:extLst>
  </p:cSld>
  <p:clrMapOvr>
    <a:masterClrMapping/>
  </p:clrMapOvr>
  <p:transition spd="slow">
    <p:randomBa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fa-IR" sz="3200" b="1" dirty="0" smtClean="0"/>
              <a:t>پویدون </a:t>
            </a:r>
            <a:r>
              <a:rPr lang="fa-IR" sz="3200" b="1" dirty="0"/>
              <a:t>آیداین 10 % ( بتادین ) :</a:t>
            </a:r>
            <a:br>
              <a:rPr lang="fa-IR" sz="3200" b="1" dirty="0"/>
            </a:br>
            <a:endParaRPr lang="en-US" sz="3200" dirty="0"/>
          </a:p>
        </p:txBody>
      </p:sp>
      <p:sp>
        <p:nvSpPr>
          <p:cNvPr id="3" name="Content Placeholder 2"/>
          <p:cNvSpPr>
            <a:spLocks noGrp="1"/>
          </p:cNvSpPr>
          <p:nvPr>
            <p:ph idx="1"/>
          </p:nvPr>
        </p:nvSpPr>
        <p:spPr/>
        <p:txBody>
          <a:bodyPr>
            <a:normAutofit fontScale="92500" lnSpcReduction="10000"/>
          </a:bodyPr>
          <a:lstStyle/>
          <a:p>
            <a:pPr algn="just" rtl="1"/>
            <a:r>
              <a:rPr lang="fa-IR" sz="2800" dirty="0" smtClean="0"/>
              <a:t>موارد </a:t>
            </a:r>
            <a:r>
              <a:rPr lang="fa-IR" sz="2800" dirty="0"/>
              <a:t>مصرف : </a:t>
            </a:r>
            <a:endParaRPr lang="fa-IR" sz="2800" dirty="0" smtClean="0"/>
          </a:p>
          <a:p>
            <a:pPr algn="just" rtl="1"/>
            <a:r>
              <a:rPr lang="fa-IR" sz="2800" dirty="0" smtClean="0"/>
              <a:t>محلول </a:t>
            </a:r>
            <a:r>
              <a:rPr lang="fa-IR" sz="2800" dirty="0"/>
              <a:t>بتادین حاوي 10 % ید فعال می باشد . این محلول براي ضدعفونی کردن </a:t>
            </a:r>
            <a:r>
              <a:rPr lang="fa-IR" sz="2800" dirty="0" smtClean="0"/>
              <a:t>سوختگیهاي </a:t>
            </a:r>
            <a:r>
              <a:rPr lang="fa-IR" sz="2800" dirty="0"/>
              <a:t>درجه 2 و 3 ، بریدگی ، خراشیدگی ، زخمهاي سطحی ، زخم بستر همچنین ضدعفونی نمودن </a:t>
            </a:r>
            <a:r>
              <a:rPr lang="fa-IR" sz="2800" dirty="0" smtClean="0"/>
              <a:t>پوست و </a:t>
            </a:r>
            <a:r>
              <a:rPr lang="fa-IR" sz="2800" dirty="0"/>
              <a:t>موضع عمل قبل و بعد از عمل جراحی ، هنگام تزریق براي پیشگیري </a:t>
            </a:r>
            <a:r>
              <a:rPr lang="fa-IR" sz="2800" dirty="0" smtClean="0"/>
              <a:t>ازعفونت درپانسمانهاوبخیه هاودر </a:t>
            </a:r>
            <a:r>
              <a:rPr lang="fa-IR" sz="2800" dirty="0"/>
              <a:t>درمان برفک و عفونتهاي باکتریایی و قارچی پوست بکار می </a:t>
            </a:r>
            <a:r>
              <a:rPr lang="fa-IR" sz="2800" dirty="0" smtClean="0"/>
              <a:t>رود.</a:t>
            </a:r>
            <a:endParaRPr lang="en-US" sz="2800" dirty="0"/>
          </a:p>
        </p:txBody>
      </p:sp>
    </p:spTree>
    <p:extLst>
      <p:ext uri="{BB962C8B-B14F-4D97-AF65-F5344CB8AC3E}">
        <p14:creationId xmlns:p14="http://schemas.microsoft.com/office/powerpoint/2010/main" val="105304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b="1" dirty="0" smtClean="0">
                <a:solidFill>
                  <a:schemeClr val="tx1"/>
                </a:solidFill>
              </a:rPr>
              <a:t>دکونکس 54 اسپورساید</a:t>
            </a:r>
            <a:endParaRPr lang="fa-IR" sz="3200" b="1" dirty="0">
              <a:solidFill>
                <a:schemeClr val="tx1"/>
              </a:solidFill>
            </a:endParaRPr>
          </a:p>
        </p:txBody>
      </p:sp>
      <p:sp>
        <p:nvSpPr>
          <p:cNvPr id="3" name="Content Placeholder 2"/>
          <p:cNvSpPr>
            <a:spLocks noGrp="1"/>
          </p:cNvSpPr>
          <p:nvPr>
            <p:ph idx="1"/>
          </p:nvPr>
        </p:nvSpPr>
        <p:spPr>
          <a:xfrm>
            <a:off x="0" y="2143116"/>
            <a:ext cx="9144000" cy="4214842"/>
          </a:xfrm>
        </p:spPr>
        <p:txBody>
          <a:bodyPr>
            <a:normAutofit/>
          </a:bodyPr>
          <a:lstStyle/>
          <a:p>
            <a:pPr lvl="0" algn="r" rtl="1"/>
            <a:r>
              <a:rPr lang="en-US" b="1" dirty="0" smtClean="0"/>
              <a:t> </a:t>
            </a:r>
            <a:r>
              <a:rPr lang="fa-IR" b="1" dirty="0" smtClean="0"/>
              <a:t>اين محلول می تواند در مدت10-60  دقيقه اثرمیکروبی واسپورکشی   گندزدائی خودرا اعمال کند.</a:t>
            </a:r>
          </a:p>
          <a:p>
            <a:pPr lvl="0" algn="r" rtl="1"/>
            <a:endParaRPr lang="en-US" b="1" dirty="0" smtClean="0"/>
          </a:p>
          <a:p>
            <a:pPr lvl="0" algn="r" rtl="1"/>
            <a:r>
              <a:rPr lang="fa-IR" b="1" dirty="0" smtClean="0"/>
              <a:t>قبل از گندزدايی، زدودن اجرام وکثافات از روی سطوح وسايل(برای افزايش تاثير محلول گندزدا برروی ميکروبها ) شستشو ضروريست.</a:t>
            </a:r>
          </a:p>
          <a:p>
            <a:pPr lvl="0" algn="r" rtl="1"/>
            <a:r>
              <a:rPr lang="fa-IR" b="1" dirty="0" smtClean="0"/>
              <a:t> </a:t>
            </a:r>
            <a:endParaRPr lang="en-US" b="1" dirty="0" smtClean="0"/>
          </a:p>
          <a:p>
            <a:pPr lvl="0" algn="r" rtl="1"/>
            <a:r>
              <a:rPr lang="fa-IR" b="1" dirty="0" smtClean="0"/>
              <a:t>اين محلول بمدت  </a:t>
            </a:r>
            <a:r>
              <a:rPr lang="fa-IR" b="1" dirty="0" smtClean="0">
                <a:solidFill>
                  <a:srgbClr val="C00000"/>
                </a:solidFill>
              </a:rPr>
              <a:t>28 </a:t>
            </a:r>
            <a:r>
              <a:rPr lang="fa-IR" sz="2000" b="1" dirty="0" smtClean="0"/>
              <a:t>روز</a:t>
            </a:r>
            <a:r>
              <a:rPr lang="fa-IR" b="1" dirty="0" smtClean="0"/>
              <a:t>اثر خود را حفظ می کند لذا پس از تهيه پس از گذشت مدت زمان لازم ابزار ووسايل را از محلول خارج کرده و باآب شستشو وآبکشی گردند.</a:t>
            </a:r>
            <a:endParaRPr lang="en-US" b="1" dirty="0" smtClean="0"/>
          </a:p>
          <a:p>
            <a:endParaRPr lang="fa-IR" dirty="0"/>
          </a:p>
        </p:txBody>
      </p:sp>
    </p:spTree>
    <p:extLst>
      <p:ext uri="{BB962C8B-B14F-4D97-AF65-F5344CB8AC3E}">
        <p14:creationId xmlns:p14="http://schemas.microsoft.com/office/powerpoint/2010/main" val="415189071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500034" y="476672"/>
            <a:ext cx="8464454" cy="1226718"/>
          </a:xfrm>
        </p:spPr>
        <p:txBody>
          <a:bodyPr>
            <a:noAutofit/>
          </a:bodyPr>
          <a:lstStyle/>
          <a:p>
            <a:pPr algn="ctr"/>
            <a:r>
              <a:rPr lang="fa-IR" sz="4000" b="1" dirty="0" smtClean="0">
                <a:solidFill>
                  <a:schemeClr val="tx1"/>
                </a:solidFill>
              </a:rPr>
              <a:t>الکل70 درجه :</a:t>
            </a:r>
            <a:r>
              <a:rPr lang="en-US" sz="4000" b="1" dirty="0" smtClean="0">
                <a:solidFill>
                  <a:schemeClr val="tx1"/>
                </a:solidFill>
              </a:rPr>
              <a:t/>
            </a:r>
            <a:br>
              <a:rPr lang="en-US" sz="4000" b="1" dirty="0" smtClean="0">
                <a:solidFill>
                  <a:schemeClr val="tx1"/>
                </a:solidFill>
              </a:rPr>
            </a:br>
            <a:endParaRPr lang="fa-IR" sz="4000" b="1" dirty="0">
              <a:solidFill>
                <a:schemeClr val="tx1"/>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9144000" cy="6858000"/>
          </a:xfrm>
        </p:spPr>
      </p:pic>
      <p:sp>
        <p:nvSpPr>
          <p:cNvPr id="5" name="Content Placeholder 2"/>
          <p:cNvSpPr txBox="1">
            <a:spLocks/>
          </p:cNvSpPr>
          <p:nvPr/>
        </p:nvSpPr>
        <p:spPr>
          <a:xfrm>
            <a:off x="0" y="1600200"/>
            <a:ext cx="9144000" cy="4525963"/>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a-IR" sz="2600" dirty="0" smtClean="0">
                <a:solidFill>
                  <a:srgbClr val="FFFF00"/>
                </a:solidFill>
              </a:rPr>
              <a:t>اين محلول علاوه بر اينکه جهت ضدعفونی پوست استفاده می شود، برای گندزدايی سطوح وسايل وابزار آلات پزشکی از قبيل انواع ترمومترها ،گوشي ها،لاستيک روی درب ويالهای دارو وساير ابزار آلات پزشکی در مواقع اورژانسی وفوری،  نيزکاربرد دارد. براي ضدعفونی کردن سریع سطوح تمیز و صاف و همچنین ترمومترها، پروب ها و لوازم الکتریکی یاالکترونیکی که نمی توان آن ها را در مایعات ضدعفونی کننده قرار داد از الکل استفاده می شود.</a:t>
            </a:r>
            <a:endParaRPr lang="en-US" sz="2600" dirty="0" smtClean="0">
              <a:solidFill>
                <a:srgbClr val="FFFF00"/>
              </a:solidFill>
            </a:endParaRPr>
          </a:p>
          <a:p>
            <a:r>
              <a:rPr lang="fa-IR" sz="2600" dirty="0" smtClean="0">
                <a:solidFill>
                  <a:srgbClr val="FFFF00"/>
                </a:solidFill>
              </a:rPr>
              <a:t>اين محلول در غلظت 70%(730سی سی الکل 96% در270 سی سی آّب مقطر) قابل استفاده است ومی تواند درچند ثانيه  اثرخودرااعمال کند. زیرا قدرت نفوذ و تاثیر آن در این غلظت از الکل مطلق بیشتراست</a:t>
            </a:r>
          </a:p>
          <a:p>
            <a:endParaRPr lang="en-US" sz="2600" dirty="0" smtClean="0">
              <a:solidFill>
                <a:srgbClr val="FFFF00"/>
              </a:solidFill>
            </a:endParaRPr>
          </a:p>
          <a:p>
            <a:r>
              <a:rPr lang="fa-IR" sz="2600" dirty="0" smtClean="0">
                <a:solidFill>
                  <a:srgbClr val="FFFF00"/>
                </a:solidFill>
              </a:rPr>
              <a:t>درب بطری حاوی اين محلول بلافاصله بعد از استفاده، حتمابسته شود.</a:t>
            </a:r>
            <a:endParaRPr lang="en-US" sz="2600" dirty="0" smtClean="0">
              <a:solidFill>
                <a:srgbClr val="FFFF00"/>
              </a:solidFill>
            </a:endParaRPr>
          </a:p>
          <a:p>
            <a:endParaRPr lang="fa-IR" sz="2600" dirty="0">
              <a:solidFill>
                <a:schemeClr val="bg1"/>
              </a:solidFill>
            </a:endParaRPr>
          </a:p>
        </p:txBody>
      </p:sp>
    </p:spTree>
    <p:extLst>
      <p:ext uri="{BB962C8B-B14F-4D97-AF65-F5344CB8AC3E}">
        <p14:creationId xmlns:p14="http://schemas.microsoft.com/office/powerpoint/2010/main" val="290522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1"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492896"/>
            <a:ext cx="8229600" cy="4569371"/>
          </a:xfrm>
        </p:spPr>
        <p:txBody>
          <a:bodyPr>
            <a:normAutofit/>
          </a:bodyPr>
          <a:lstStyle/>
          <a:p>
            <a:pPr marL="0" indent="0" algn="just" rtl="1">
              <a:buNone/>
            </a:pPr>
            <a:r>
              <a:rPr lang="fa-IR" sz="2800" dirty="0" smtClean="0"/>
              <a:t>قدرت </a:t>
            </a:r>
            <a:r>
              <a:rPr lang="fa-IR" sz="2800" dirty="0"/>
              <a:t>نفوذ الکل ها کم است و به همین جهت باید روي سطوح تمیز مورد استفاده </a:t>
            </a:r>
            <a:r>
              <a:rPr lang="fa-IR" sz="2800" dirty="0" smtClean="0"/>
              <a:t>قرارگیرند</a:t>
            </a:r>
            <a:r>
              <a:rPr lang="fa-IR" sz="2800" dirty="0"/>
              <a:t>. الکل ها بر روي مایکوباکتري ها موثرند اما تاثیري بر روي اسپورها ندارند . فعالیت و تاثیر الکل ها </a:t>
            </a:r>
            <a:r>
              <a:rPr lang="fa-IR" sz="2800" dirty="0" smtClean="0"/>
              <a:t>برروي </a:t>
            </a:r>
            <a:r>
              <a:rPr lang="fa-IR" sz="2800" dirty="0"/>
              <a:t>ویروس ها متغیر است. ویروس هاي بدون پوشش مثل پولیو ویروس مقاومت بیشتري نسبت به الکل </a:t>
            </a:r>
            <a:r>
              <a:rPr lang="fa-IR" sz="2800" dirty="0" smtClean="0"/>
              <a:t>هابه </a:t>
            </a:r>
            <a:r>
              <a:rPr lang="fa-IR" sz="2800" dirty="0"/>
              <a:t>خصوص ایزوپروپانل از خود نشان می دهند</a:t>
            </a:r>
            <a:r>
              <a:rPr lang="fa-IR" sz="2800" dirty="0" smtClean="0"/>
              <a:t>.</a:t>
            </a:r>
            <a:endParaRPr lang="fa-IR" sz="2800" dirty="0"/>
          </a:p>
        </p:txBody>
      </p:sp>
    </p:spTree>
    <p:extLst>
      <p:ext uri="{BB962C8B-B14F-4D97-AF65-F5344CB8AC3E}">
        <p14:creationId xmlns:p14="http://schemas.microsoft.com/office/powerpoint/2010/main" val="424783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6672"/>
            <a:ext cx="9144000" cy="1094940"/>
          </a:xfrm>
        </p:spPr>
        <p:txBody>
          <a:bodyPr>
            <a:noAutofit/>
          </a:bodyPr>
          <a:lstStyle/>
          <a:p>
            <a:pPr algn="r"/>
            <a:r>
              <a:rPr lang="fa-IR" sz="4000" b="1" dirty="0" smtClean="0">
                <a:solidFill>
                  <a:schemeClr val="tx1"/>
                </a:solidFill>
              </a:rPr>
              <a:t>هل ومد فورته:ضدعفونی در سطح متوسط</a:t>
            </a:r>
            <a:r>
              <a:rPr lang="en-US" sz="4000" dirty="0" smtClean="0">
                <a:solidFill>
                  <a:schemeClr val="tx1"/>
                </a:solidFill>
              </a:rPr>
              <a:t/>
            </a:r>
            <a:br>
              <a:rPr lang="en-US" sz="4000" dirty="0" smtClean="0">
                <a:solidFill>
                  <a:schemeClr val="tx1"/>
                </a:solidFill>
              </a:rPr>
            </a:br>
            <a:endParaRPr lang="fa-IR" sz="4000" dirty="0">
              <a:solidFill>
                <a:schemeClr val="tx1"/>
              </a:solidFill>
            </a:endParaRPr>
          </a:p>
        </p:txBody>
      </p:sp>
      <p:sp>
        <p:nvSpPr>
          <p:cNvPr id="4" name="Content Placeholder 3"/>
          <p:cNvSpPr>
            <a:spLocks noGrp="1"/>
          </p:cNvSpPr>
          <p:nvPr>
            <p:ph idx="1"/>
          </p:nvPr>
        </p:nvSpPr>
        <p:spPr>
          <a:xfrm>
            <a:off x="0" y="2132856"/>
            <a:ext cx="9144000" cy="4341096"/>
          </a:xfrm>
        </p:spPr>
        <p:txBody>
          <a:bodyPr>
            <a:normAutofit fontScale="77500" lnSpcReduction="20000"/>
          </a:bodyPr>
          <a:lstStyle/>
          <a:p>
            <a:pPr marL="0" indent="0" algn="r" rtl="1">
              <a:buNone/>
            </a:pPr>
            <a:r>
              <a:rPr lang="fa-IR" sz="2800" b="1" dirty="0" smtClean="0"/>
              <a:t> </a:t>
            </a:r>
            <a:r>
              <a:rPr lang="fa-IR" sz="2800" dirty="0" smtClean="0"/>
              <a:t>برای گندزدايی و ضدعفونی ابزار پزشکی و دندانپزشکی به روش غوطه وری پیش از قرار دادن ابزارها در داخل دستگاه اتوکلاو می باشند.</a:t>
            </a:r>
          </a:p>
          <a:p>
            <a:pPr algn="r" rtl="1"/>
            <a:endParaRPr lang="fa-IR" sz="2800" dirty="0"/>
          </a:p>
          <a:p>
            <a:pPr lvl="0" algn="r" rtl="1"/>
            <a:r>
              <a:rPr lang="fa-IR" sz="2800" dirty="0"/>
              <a:t>اين محلول در غلظت   </a:t>
            </a:r>
            <a:r>
              <a:rPr lang="fa-IR" sz="2800" dirty="0" smtClean="0"/>
              <a:t>2%(20سی </a:t>
            </a:r>
            <a:r>
              <a:rPr lang="fa-IR" sz="2800" dirty="0"/>
              <a:t>سی درليتر</a:t>
            </a:r>
            <a:r>
              <a:rPr lang="fa-IR" sz="2800" dirty="0" smtClean="0"/>
              <a:t>) به مدت 15 دقیقه ،دررقت یک درصد به مدت 30 دقیقه ودر رقت نیم درصد به مدت 60 دقیقه ابزارهای مورد نظر را غوطه ور کرده و پس از گذشت مدت زمان ذکر شده آبکشی نمایید.</a:t>
            </a:r>
          </a:p>
          <a:p>
            <a:pPr algn="r" rtl="1"/>
            <a:r>
              <a:rPr lang="fa-IR" sz="2800" dirty="0" smtClean="0"/>
              <a:t>محتوی ظرف را باتوجه به زمان مجاورت فوق رقیق نموده و پس ازپایان زمان غوطه وری ابزارها  را با اب جاری بشویید،خشک کرده وسپس استریل نمایید.</a:t>
            </a:r>
            <a:endParaRPr lang="en-US" sz="2800" dirty="0" smtClean="0"/>
          </a:p>
          <a:p>
            <a:pPr algn="r" rtl="1"/>
            <a:r>
              <a:rPr lang="fa-IR" sz="2800" dirty="0" smtClean="0"/>
              <a:t>مدت زمان استفاده </a:t>
            </a:r>
            <a:r>
              <a:rPr lang="fa-IR" sz="2800" dirty="0" smtClean="0">
                <a:solidFill>
                  <a:srgbClr val="C00000"/>
                </a:solidFill>
              </a:rPr>
              <a:t>14</a:t>
            </a:r>
            <a:r>
              <a:rPr lang="fa-IR" sz="2800" dirty="0" smtClean="0"/>
              <a:t> روز يا بيست بار استفاده</a:t>
            </a:r>
            <a:endParaRPr lang="en-US" sz="2800" dirty="0" smtClean="0"/>
          </a:p>
          <a:p>
            <a:pPr algn="r" rtl="1"/>
            <a:r>
              <a:rPr lang="fa-IR" sz="2800" dirty="0" smtClean="0"/>
              <a:t>مصرف با استفاده از دستکش وماسک</a:t>
            </a:r>
          </a:p>
          <a:p>
            <a:pPr algn="r" rtl="1"/>
            <a:r>
              <a:rPr lang="fa-IR" sz="2800" dirty="0" smtClean="0"/>
              <a:t>فاقد آلدئید </a:t>
            </a:r>
            <a:r>
              <a:rPr lang="fa-IR" sz="2800" dirty="0"/>
              <a:t>و فنل، رایحه ملایم، مطبوع و فاقد بخارات اسیدی و محرک سیستم تنفسی</a:t>
            </a:r>
            <a:r>
              <a:rPr lang="fa-IR" sz="2800" dirty="0" smtClean="0"/>
              <a:t>،</a:t>
            </a:r>
          </a:p>
          <a:p>
            <a:pPr algn="r" rtl="1"/>
            <a:r>
              <a:rPr lang="fa-IR" sz="2800" dirty="0" smtClean="0"/>
              <a:t> </a:t>
            </a:r>
            <a:r>
              <a:rPr lang="fa-IR" sz="2800" dirty="0"/>
              <a:t>عدم </a:t>
            </a:r>
            <a:r>
              <a:rPr lang="fa-IR" sz="2800" dirty="0" smtClean="0"/>
              <a:t>خورندگی</a:t>
            </a:r>
            <a:endParaRPr lang="fa-IR" dirty="0"/>
          </a:p>
        </p:txBody>
      </p:sp>
    </p:spTree>
    <p:extLst>
      <p:ext uri="{BB962C8B-B14F-4D97-AF65-F5344CB8AC3E}">
        <p14:creationId xmlns:p14="http://schemas.microsoft.com/office/powerpoint/2010/main" val="1153263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80">
                                          <p:stCondLst>
                                            <p:cond delay="0"/>
                                          </p:stCondLst>
                                        </p:cTn>
                                        <p:tgtEl>
                                          <p:spTgt spid="4">
                                            <p:txEl>
                                              <p:pRg st="0" end="0"/>
                                            </p:txEl>
                                          </p:spTgt>
                                        </p:tgtEl>
                                      </p:cBhvr>
                                    </p:animEffect>
                                    <p:anim calcmode="lin" valueType="num">
                                      <p:cBhvr>
                                        <p:cTn id="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0" end="0"/>
                                            </p:txEl>
                                          </p:spTgt>
                                        </p:tgtEl>
                                      </p:cBhvr>
                                      <p:to x="100000" y="60000"/>
                                    </p:animScale>
                                    <p:animScale>
                                      <p:cBhvr>
                                        <p:cTn id="14" dur="166" decel="50000">
                                          <p:stCondLst>
                                            <p:cond delay="676"/>
                                          </p:stCondLst>
                                        </p:cTn>
                                        <p:tgtEl>
                                          <p:spTgt spid="4">
                                            <p:txEl>
                                              <p:pRg st="0" end="0"/>
                                            </p:txEl>
                                          </p:spTgt>
                                        </p:tgtEl>
                                      </p:cBhvr>
                                      <p:to x="100000" y="100000"/>
                                    </p:animScale>
                                    <p:animScale>
                                      <p:cBhvr>
                                        <p:cTn id="15" dur="26">
                                          <p:stCondLst>
                                            <p:cond delay="1312"/>
                                          </p:stCondLst>
                                        </p:cTn>
                                        <p:tgtEl>
                                          <p:spTgt spid="4">
                                            <p:txEl>
                                              <p:pRg st="0" end="0"/>
                                            </p:txEl>
                                          </p:spTgt>
                                        </p:tgtEl>
                                      </p:cBhvr>
                                      <p:to x="100000" y="80000"/>
                                    </p:animScale>
                                    <p:animScale>
                                      <p:cBhvr>
                                        <p:cTn id="16" dur="166" decel="50000">
                                          <p:stCondLst>
                                            <p:cond delay="1338"/>
                                          </p:stCondLst>
                                        </p:cTn>
                                        <p:tgtEl>
                                          <p:spTgt spid="4">
                                            <p:txEl>
                                              <p:pRg st="0" end="0"/>
                                            </p:txEl>
                                          </p:spTgt>
                                        </p:tgtEl>
                                      </p:cBhvr>
                                      <p:to x="100000" y="100000"/>
                                    </p:animScale>
                                    <p:animScale>
                                      <p:cBhvr>
                                        <p:cTn id="17" dur="26">
                                          <p:stCondLst>
                                            <p:cond delay="1642"/>
                                          </p:stCondLst>
                                        </p:cTn>
                                        <p:tgtEl>
                                          <p:spTgt spid="4">
                                            <p:txEl>
                                              <p:pRg st="0" end="0"/>
                                            </p:txEl>
                                          </p:spTgt>
                                        </p:tgtEl>
                                      </p:cBhvr>
                                      <p:to x="100000" y="90000"/>
                                    </p:animScale>
                                    <p:animScale>
                                      <p:cBhvr>
                                        <p:cTn id="18" dur="166" decel="50000">
                                          <p:stCondLst>
                                            <p:cond delay="1668"/>
                                          </p:stCondLst>
                                        </p:cTn>
                                        <p:tgtEl>
                                          <p:spTgt spid="4">
                                            <p:txEl>
                                              <p:pRg st="0" end="0"/>
                                            </p:txEl>
                                          </p:spTgt>
                                        </p:tgtEl>
                                      </p:cBhvr>
                                      <p:to x="100000" y="100000"/>
                                    </p:animScale>
                                    <p:animScale>
                                      <p:cBhvr>
                                        <p:cTn id="19" dur="26">
                                          <p:stCondLst>
                                            <p:cond delay="1808"/>
                                          </p:stCondLst>
                                        </p:cTn>
                                        <p:tgtEl>
                                          <p:spTgt spid="4">
                                            <p:txEl>
                                              <p:pRg st="0" end="0"/>
                                            </p:txEl>
                                          </p:spTgt>
                                        </p:tgtEl>
                                      </p:cBhvr>
                                      <p:to x="100000" y="95000"/>
                                    </p:animScale>
                                    <p:animScale>
                                      <p:cBhvr>
                                        <p:cTn id="20" dur="166" decel="50000">
                                          <p:stCondLst>
                                            <p:cond delay="1834"/>
                                          </p:stCondLst>
                                        </p:cTn>
                                        <p:tgtEl>
                                          <p:spTgt spid="4">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wipe(down)">
                                      <p:cBhvr>
                                        <p:cTn id="25" dur="580">
                                          <p:stCondLst>
                                            <p:cond delay="0"/>
                                          </p:stCondLst>
                                        </p:cTn>
                                        <p:tgtEl>
                                          <p:spTgt spid="4">
                                            <p:txEl>
                                              <p:pRg st="2" end="2"/>
                                            </p:txEl>
                                          </p:spTgt>
                                        </p:tgtEl>
                                      </p:cBhvr>
                                    </p:animEffect>
                                    <p:anim calcmode="lin" valueType="num">
                                      <p:cBhvr>
                                        <p:cTn id="26"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xEl>
                                              <p:pRg st="2" end="2"/>
                                            </p:txEl>
                                          </p:spTgt>
                                        </p:tgtEl>
                                      </p:cBhvr>
                                      <p:to x="100000" y="60000"/>
                                    </p:animScale>
                                    <p:animScale>
                                      <p:cBhvr>
                                        <p:cTn id="32" dur="166" decel="50000">
                                          <p:stCondLst>
                                            <p:cond delay="676"/>
                                          </p:stCondLst>
                                        </p:cTn>
                                        <p:tgtEl>
                                          <p:spTgt spid="4">
                                            <p:txEl>
                                              <p:pRg st="2" end="2"/>
                                            </p:txEl>
                                          </p:spTgt>
                                        </p:tgtEl>
                                      </p:cBhvr>
                                      <p:to x="100000" y="100000"/>
                                    </p:animScale>
                                    <p:animScale>
                                      <p:cBhvr>
                                        <p:cTn id="33" dur="26">
                                          <p:stCondLst>
                                            <p:cond delay="1312"/>
                                          </p:stCondLst>
                                        </p:cTn>
                                        <p:tgtEl>
                                          <p:spTgt spid="4">
                                            <p:txEl>
                                              <p:pRg st="2" end="2"/>
                                            </p:txEl>
                                          </p:spTgt>
                                        </p:tgtEl>
                                      </p:cBhvr>
                                      <p:to x="100000" y="80000"/>
                                    </p:animScale>
                                    <p:animScale>
                                      <p:cBhvr>
                                        <p:cTn id="34" dur="166" decel="50000">
                                          <p:stCondLst>
                                            <p:cond delay="1338"/>
                                          </p:stCondLst>
                                        </p:cTn>
                                        <p:tgtEl>
                                          <p:spTgt spid="4">
                                            <p:txEl>
                                              <p:pRg st="2" end="2"/>
                                            </p:txEl>
                                          </p:spTgt>
                                        </p:tgtEl>
                                      </p:cBhvr>
                                      <p:to x="100000" y="100000"/>
                                    </p:animScale>
                                    <p:animScale>
                                      <p:cBhvr>
                                        <p:cTn id="35" dur="26">
                                          <p:stCondLst>
                                            <p:cond delay="1642"/>
                                          </p:stCondLst>
                                        </p:cTn>
                                        <p:tgtEl>
                                          <p:spTgt spid="4">
                                            <p:txEl>
                                              <p:pRg st="2" end="2"/>
                                            </p:txEl>
                                          </p:spTgt>
                                        </p:tgtEl>
                                      </p:cBhvr>
                                      <p:to x="100000" y="90000"/>
                                    </p:animScale>
                                    <p:animScale>
                                      <p:cBhvr>
                                        <p:cTn id="36" dur="166" decel="50000">
                                          <p:stCondLst>
                                            <p:cond delay="1668"/>
                                          </p:stCondLst>
                                        </p:cTn>
                                        <p:tgtEl>
                                          <p:spTgt spid="4">
                                            <p:txEl>
                                              <p:pRg st="2" end="2"/>
                                            </p:txEl>
                                          </p:spTgt>
                                        </p:tgtEl>
                                      </p:cBhvr>
                                      <p:to x="100000" y="100000"/>
                                    </p:animScale>
                                    <p:animScale>
                                      <p:cBhvr>
                                        <p:cTn id="37" dur="26">
                                          <p:stCondLst>
                                            <p:cond delay="1808"/>
                                          </p:stCondLst>
                                        </p:cTn>
                                        <p:tgtEl>
                                          <p:spTgt spid="4">
                                            <p:txEl>
                                              <p:pRg st="2" end="2"/>
                                            </p:txEl>
                                          </p:spTgt>
                                        </p:tgtEl>
                                      </p:cBhvr>
                                      <p:to x="100000" y="95000"/>
                                    </p:animScale>
                                    <p:animScale>
                                      <p:cBhvr>
                                        <p:cTn id="38" dur="166" decel="50000">
                                          <p:stCondLst>
                                            <p:cond delay="1834"/>
                                          </p:stCondLst>
                                        </p:cTn>
                                        <p:tgtEl>
                                          <p:spTgt spid="4">
                                            <p:txEl>
                                              <p:pRg st="2" end="2"/>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animEffect transition="in" filter="wipe(down)">
                                      <p:cBhvr>
                                        <p:cTn id="43" dur="580">
                                          <p:stCondLst>
                                            <p:cond delay="0"/>
                                          </p:stCondLst>
                                        </p:cTn>
                                        <p:tgtEl>
                                          <p:spTgt spid="4">
                                            <p:txEl>
                                              <p:pRg st="3" end="3"/>
                                            </p:txEl>
                                          </p:spTgt>
                                        </p:tgtEl>
                                      </p:cBhvr>
                                    </p:animEffect>
                                    <p:anim calcmode="lin" valueType="num">
                                      <p:cBhvr>
                                        <p:cTn id="44"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4">
                                            <p:txEl>
                                              <p:pRg st="3" end="3"/>
                                            </p:txEl>
                                          </p:spTgt>
                                        </p:tgtEl>
                                      </p:cBhvr>
                                      <p:to x="100000" y="60000"/>
                                    </p:animScale>
                                    <p:animScale>
                                      <p:cBhvr>
                                        <p:cTn id="50" dur="166" decel="50000">
                                          <p:stCondLst>
                                            <p:cond delay="676"/>
                                          </p:stCondLst>
                                        </p:cTn>
                                        <p:tgtEl>
                                          <p:spTgt spid="4">
                                            <p:txEl>
                                              <p:pRg st="3" end="3"/>
                                            </p:txEl>
                                          </p:spTgt>
                                        </p:tgtEl>
                                      </p:cBhvr>
                                      <p:to x="100000" y="100000"/>
                                    </p:animScale>
                                    <p:animScale>
                                      <p:cBhvr>
                                        <p:cTn id="51" dur="26">
                                          <p:stCondLst>
                                            <p:cond delay="1312"/>
                                          </p:stCondLst>
                                        </p:cTn>
                                        <p:tgtEl>
                                          <p:spTgt spid="4">
                                            <p:txEl>
                                              <p:pRg st="3" end="3"/>
                                            </p:txEl>
                                          </p:spTgt>
                                        </p:tgtEl>
                                      </p:cBhvr>
                                      <p:to x="100000" y="80000"/>
                                    </p:animScale>
                                    <p:animScale>
                                      <p:cBhvr>
                                        <p:cTn id="52" dur="166" decel="50000">
                                          <p:stCondLst>
                                            <p:cond delay="1338"/>
                                          </p:stCondLst>
                                        </p:cTn>
                                        <p:tgtEl>
                                          <p:spTgt spid="4">
                                            <p:txEl>
                                              <p:pRg st="3" end="3"/>
                                            </p:txEl>
                                          </p:spTgt>
                                        </p:tgtEl>
                                      </p:cBhvr>
                                      <p:to x="100000" y="100000"/>
                                    </p:animScale>
                                    <p:animScale>
                                      <p:cBhvr>
                                        <p:cTn id="53" dur="26">
                                          <p:stCondLst>
                                            <p:cond delay="1642"/>
                                          </p:stCondLst>
                                        </p:cTn>
                                        <p:tgtEl>
                                          <p:spTgt spid="4">
                                            <p:txEl>
                                              <p:pRg st="3" end="3"/>
                                            </p:txEl>
                                          </p:spTgt>
                                        </p:tgtEl>
                                      </p:cBhvr>
                                      <p:to x="100000" y="90000"/>
                                    </p:animScale>
                                    <p:animScale>
                                      <p:cBhvr>
                                        <p:cTn id="54" dur="166" decel="50000">
                                          <p:stCondLst>
                                            <p:cond delay="1668"/>
                                          </p:stCondLst>
                                        </p:cTn>
                                        <p:tgtEl>
                                          <p:spTgt spid="4">
                                            <p:txEl>
                                              <p:pRg st="3" end="3"/>
                                            </p:txEl>
                                          </p:spTgt>
                                        </p:tgtEl>
                                      </p:cBhvr>
                                      <p:to x="100000" y="100000"/>
                                    </p:animScale>
                                    <p:animScale>
                                      <p:cBhvr>
                                        <p:cTn id="55" dur="26">
                                          <p:stCondLst>
                                            <p:cond delay="1808"/>
                                          </p:stCondLst>
                                        </p:cTn>
                                        <p:tgtEl>
                                          <p:spTgt spid="4">
                                            <p:txEl>
                                              <p:pRg st="3" end="3"/>
                                            </p:txEl>
                                          </p:spTgt>
                                        </p:tgtEl>
                                      </p:cBhvr>
                                      <p:to x="100000" y="95000"/>
                                    </p:animScale>
                                    <p:animScale>
                                      <p:cBhvr>
                                        <p:cTn id="56" dur="166" decel="50000">
                                          <p:stCondLst>
                                            <p:cond delay="1834"/>
                                          </p:stCondLst>
                                        </p:cTn>
                                        <p:tgtEl>
                                          <p:spTgt spid="4">
                                            <p:txEl>
                                              <p:pRg st="3" end="3"/>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4">
                                            <p:txEl>
                                              <p:pRg st="4" end="4"/>
                                            </p:txEl>
                                          </p:spTgt>
                                        </p:tgtEl>
                                        <p:attrNameLst>
                                          <p:attrName>style.visibility</p:attrName>
                                        </p:attrNameLst>
                                      </p:cBhvr>
                                      <p:to>
                                        <p:strVal val="visible"/>
                                      </p:to>
                                    </p:set>
                                    <p:animEffect transition="in" filter="wipe(down)">
                                      <p:cBhvr>
                                        <p:cTn id="61" dur="580">
                                          <p:stCondLst>
                                            <p:cond delay="0"/>
                                          </p:stCondLst>
                                        </p:cTn>
                                        <p:tgtEl>
                                          <p:spTgt spid="4">
                                            <p:txEl>
                                              <p:pRg st="4" end="4"/>
                                            </p:txEl>
                                          </p:spTgt>
                                        </p:tgtEl>
                                      </p:cBhvr>
                                    </p:animEffect>
                                    <p:anim calcmode="lin" valueType="num">
                                      <p:cBhvr>
                                        <p:cTn id="62" dur="1822"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4">
                                            <p:txEl>
                                              <p:pRg st="4" end="4"/>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4">
                                            <p:txEl>
                                              <p:pRg st="4" end="4"/>
                                            </p:txEl>
                                          </p:spTgt>
                                        </p:tgtEl>
                                      </p:cBhvr>
                                      <p:to x="100000" y="60000"/>
                                    </p:animScale>
                                    <p:animScale>
                                      <p:cBhvr>
                                        <p:cTn id="68" dur="166" decel="50000">
                                          <p:stCondLst>
                                            <p:cond delay="676"/>
                                          </p:stCondLst>
                                        </p:cTn>
                                        <p:tgtEl>
                                          <p:spTgt spid="4">
                                            <p:txEl>
                                              <p:pRg st="4" end="4"/>
                                            </p:txEl>
                                          </p:spTgt>
                                        </p:tgtEl>
                                      </p:cBhvr>
                                      <p:to x="100000" y="100000"/>
                                    </p:animScale>
                                    <p:animScale>
                                      <p:cBhvr>
                                        <p:cTn id="69" dur="26">
                                          <p:stCondLst>
                                            <p:cond delay="1312"/>
                                          </p:stCondLst>
                                        </p:cTn>
                                        <p:tgtEl>
                                          <p:spTgt spid="4">
                                            <p:txEl>
                                              <p:pRg st="4" end="4"/>
                                            </p:txEl>
                                          </p:spTgt>
                                        </p:tgtEl>
                                      </p:cBhvr>
                                      <p:to x="100000" y="80000"/>
                                    </p:animScale>
                                    <p:animScale>
                                      <p:cBhvr>
                                        <p:cTn id="70" dur="166" decel="50000">
                                          <p:stCondLst>
                                            <p:cond delay="1338"/>
                                          </p:stCondLst>
                                        </p:cTn>
                                        <p:tgtEl>
                                          <p:spTgt spid="4">
                                            <p:txEl>
                                              <p:pRg st="4" end="4"/>
                                            </p:txEl>
                                          </p:spTgt>
                                        </p:tgtEl>
                                      </p:cBhvr>
                                      <p:to x="100000" y="100000"/>
                                    </p:animScale>
                                    <p:animScale>
                                      <p:cBhvr>
                                        <p:cTn id="71" dur="26">
                                          <p:stCondLst>
                                            <p:cond delay="1642"/>
                                          </p:stCondLst>
                                        </p:cTn>
                                        <p:tgtEl>
                                          <p:spTgt spid="4">
                                            <p:txEl>
                                              <p:pRg st="4" end="4"/>
                                            </p:txEl>
                                          </p:spTgt>
                                        </p:tgtEl>
                                      </p:cBhvr>
                                      <p:to x="100000" y="90000"/>
                                    </p:animScale>
                                    <p:animScale>
                                      <p:cBhvr>
                                        <p:cTn id="72" dur="166" decel="50000">
                                          <p:stCondLst>
                                            <p:cond delay="1668"/>
                                          </p:stCondLst>
                                        </p:cTn>
                                        <p:tgtEl>
                                          <p:spTgt spid="4">
                                            <p:txEl>
                                              <p:pRg st="4" end="4"/>
                                            </p:txEl>
                                          </p:spTgt>
                                        </p:tgtEl>
                                      </p:cBhvr>
                                      <p:to x="100000" y="100000"/>
                                    </p:animScale>
                                    <p:animScale>
                                      <p:cBhvr>
                                        <p:cTn id="73" dur="26">
                                          <p:stCondLst>
                                            <p:cond delay="1808"/>
                                          </p:stCondLst>
                                        </p:cTn>
                                        <p:tgtEl>
                                          <p:spTgt spid="4">
                                            <p:txEl>
                                              <p:pRg st="4" end="4"/>
                                            </p:txEl>
                                          </p:spTgt>
                                        </p:tgtEl>
                                      </p:cBhvr>
                                      <p:to x="100000" y="95000"/>
                                    </p:animScale>
                                    <p:animScale>
                                      <p:cBhvr>
                                        <p:cTn id="74" dur="166" decel="50000">
                                          <p:stCondLst>
                                            <p:cond delay="1834"/>
                                          </p:stCondLst>
                                        </p:cTn>
                                        <p:tgtEl>
                                          <p:spTgt spid="4">
                                            <p:txEl>
                                              <p:pRg st="4" end="4"/>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4">
                                            <p:txEl>
                                              <p:pRg st="5" end="5"/>
                                            </p:txEl>
                                          </p:spTgt>
                                        </p:tgtEl>
                                        <p:attrNameLst>
                                          <p:attrName>style.visibility</p:attrName>
                                        </p:attrNameLst>
                                      </p:cBhvr>
                                      <p:to>
                                        <p:strVal val="visible"/>
                                      </p:to>
                                    </p:set>
                                    <p:animEffect transition="in" filter="wipe(down)">
                                      <p:cBhvr>
                                        <p:cTn id="79" dur="580">
                                          <p:stCondLst>
                                            <p:cond delay="0"/>
                                          </p:stCondLst>
                                        </p:cTn>
                                        <p:tgtEl>
                                          <p:spTgt spid="4">
                                            <p:txEl>
                                              <p:pRg st="5" end="5"/>
                                            </p:txEl>
                                          </p:spTgt>
                                        </p:tgtEl>
                                      </p:cBhvr>
                                    </p:animEffect>
                                    <p:anim calcmode="lin" valueType="num">
                                      <p:cBhvr>
                                        <p:cTn id="80"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4">
                                            <p:txEl>
                                              <p:pRg st="5" end="5"/>
                                            </p:txEl>
                                          </p:spTgt>
                                        </p:tgtEl>
                                      </p:cBhvr>
                                      <p:to x="100000" y="60000"/>
                                    </p:animScale>
                                    <p:animScale>
                                      <p:cBhvr>
                                        <p:cTn id="86" dur="166" decel="50000">
                                          <p:stCondLst>
                                            <p:cond delay="676"/>
                                          </p:stCondLst>
                                        </p:cTn>
                                        <p:tgtEl>
                                          <p:spTgt spid="4">
                                            <p:txEl>
                                              <p:pRg st="5" end="5"/>
                                            </p:txEl>
                                          </p:spTgt>
                                        </p:tgtEl>
                                      </p:cBhvr>
                                      <p:to x="100000" y="100000"/>
                                    </p:animScale>
                                    <p:animScale>
                                      <p:cBhvr>
                                        <p:cTn id="87" dur="26">
                                          <p:stCondLst>
                                            <p:cond delay="1312"/>
                                          </p:stCondLst>
                                        </p:cTn>
                                        <p:tgtEl>
                                          <p:spTgt spid="4">
                                            <p:txEl>
                                              <p:pRg st="5" end="5"/>
                                            </p:txEl>
                                          </p:spTgt>
                                        </p:tgtEl>
                                      </p:cBhvr>
                                      <p:to x="100000" y="80000"/>
                                    </p:animScale>
                                    <p:animScale>
                                      <p:cBhvr>
                                        <p:cTn id="88" dur="166" decel="50000">
                                          <p:stCondLst>
                                            <p:cond delay="1338"/>
                                          </p:stCondLst>
                                        </p:cTn>
                                        <p:tgtEl>
                                          <p:spTgt spid="4">
                                            <p:txEl>
                                              <p:pRg st="5" end="5"/>
                                            </p:txEl>
                                          </p:spTgt>
                                        </p:tgtEl>
                                      </p:cBhvr>
                                      <p:to x="100000" y="100000"/>
                                    </p:animScale>
                                    <p:animScale>
                                      <p:cBhvr>
                                        <p:cTn id="89" dur="26">
                                          <p:stCondLst>
                                            <p:cond delay="1642"/>
                                          </p:stCondLst>
                                        </p:cTn>
                                        <p:tgtEl>
                                          <p:spTgt spid="4">
                                            <p:txEl>
                                              <p:pRg st="5" end="5"/>
                                            </p:txEl>
                                          </p:spTgt>
                                        </p:tgtEl>
                                      </p:cBhvr>
                                      <p:to x="100000" y="90000"/>
                                    </p:animScale>
                                    <p:animScale>
                                      <p:cBhvr>
                                        <p:cTn id="90" dur="166" decel="50000">
                                          <p:stCondLst>
                                            <p:cond delay="1668"/>
                                          </p:stCondLst>
                                        </p:cTn>
                                        <p:tgtEl>
                                          <p:spTgt spid="4">
                                            <p:txEl>
                                              <p:pRg st="5" end="5"/>
                                            </p:txEl>
                                          </p:spTgt>
                                        </p:tgtEl>
                                      </p:cBhvr>
                                      <p:to x="100000" y="100000"/>
                                    </p:animScale>
                                    <p:animScale>
                                      <p:cBhvr>
                                        <p:cTn id="91" dur="26">
                                          <p:stCondLst>
                                            <p:cond delay="1808"/>
                                          </p:stCondLst>
                                        </p:cTn>
                                        <p:tgtEl>
                                          <p:spTgt spid="4">
                                            <p:txEl>
                                              <p:pRg st="5" end="5"/>
                                            </p:txEl>
                                          </p:spTgt>
                                        </p:tgtEl>
                                      </p:cBhvr>
                                      <p:to x="100000" y="95000"/>
                                    </p:animScale>
                                    <p:animScale>
                                      <p:cBhvr>
                                        <p:cTn id="92" dur="166" decel="50000">
                                          <p:stCondLst>
                                            <p:cond delay="1834"/>
                                          </p:stCondLst>
                                        </p:cTn>
                                        <p:tgtEl>
                                          <p:spTgt spid="4">
                                            <p:txEl>
                                              <p:pRg st="5" end="5"/>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4">
                                            <p:txEl>
                                              <p:pRg st="6" end="6"/>
                                            </p:txEl>
                                          </p:spTgt>
                                        </p:tgtEl>
                                        <p:attrNameLst>
                                          <p:attrName>style.visibility</p:attrName>
                                        </p:attrNameLst>
                                      </p:cBhvr>
                                      <p:to>
                                        <p:strVal val="visible"/>
                                      </p:to>
                                    </p:set>
                                    <p:animEffect transition="in" filter="wipe(down)">
                                      <p:cBhvr>
                                        <p:cTn id="97" dur="580">
                                          <p:stCondLst>
                                            <p:cond delay="0"/>
                                          </p:stCondLst>
                                        </p:cTn>
                                        <p:tgtEl>
                                          <p:spTgt spid="4">
                                            <p:txEl>
                                              <p:pRg st="6" end="6"/>
                                            </p:txEl>
                                          </p:spTgt>
                                        </p:tgtEl>
                                      </p:cBhvr>
                                    </p:animEffect>
                                    <p:anim calcmode="lin" valueType="num">
                                      <p:cBhvr>
                                        <p:cTn id="98" dur="1822" tmFilter="0,0; 0.14,0.36; 0.43,0.73; 0.71,0.91; 1.0,1.0">
                                          <p:stCondLst>
                                            <p:cond delay="0"/>
                                          </p:stCondLst>
                                        </p:cTn>
                                        <p:tgtEl>
                                          <p:spTgt spid="4">
                                            <p:txEl>
                                              <p:pRg st="6" end="6"/>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4">
                                            <p:txEl>
                                              <p:pRg st="6" end="6"/>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4">
                                            <p:txEl>
                                              <p:pRg st="6" end="6"/>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4">
                                            <p:txEl>
                                              <p:pRg st="6" end="6"/>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4">
                                            <p:txEl>
                                              <p:pRg st="6" end="6"/>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4">
                                            <p:txEl>
                                              <p:pRg st="6" end="6"/>
                                            </p:txEl>
                                          </p:spTgt>
                                        </p:tgtEl>
                                      </p:cBhvr>
                                      <p:to x="100000" y="60000"/>
                                    </p:animScale>
                                    <p:animScale>
                                      <p:cBhvr>
                                        <p:cTn id="104" dur="166" decel="50000">
                                          <p:stCondLst>
                                            <p:cond delay="676"/>
                                          </p:stCondLst>
                                        </p:cTn>
                                        <p:tgtEl>
                                          <p:spTgt spid="4">
                                            <p:txEl>
                                              <p:pRg st="6" end="6"/>
                                            </p:txEl>
                                          </p:spTgt>
                                        </p:tgtEl>
                                      </p:cBhvr>
                                      <p:to x="100000" y="100000"/>
                                    </p:animScale>
                                    <p:animScale>
                                      <p:cBhvr>
                                        <p:cTn id="105" dur="26">
                                          <p:stCondLst>
                                            <p:cond delay="1312"/>
                                          </p:stCondLst>
                                        </p:cTn>
                                        <p:tgtEl>
                                          <p:spTgt spid="4">
                                            <p:txEl>
                                              <p:pRg st="6" end="6"/>
                                            </p:txEl>
                                          </p:spTgt>
                                        </p:tgtEl>
                                      </p:cBhvr>
                                      <p:to x="100000" y="80000"/>
                                    </p:animScale>
                                    <p:animScale>
                                      <p:cBhvr>
                                        <p:cTn id="106" dur="166" decel="50000">
                                          <p:stCondLst>
                                            <p:cond delay="1338"/>
                                          </p:stCondLst>
                                        </p:cTn>
                                        <p:tgtEl>
                                          <p:spTgt spid="4">
                                            <p:txEl>
                                              <p:pRg st="6" end="6"/>
                                            </p:txEl>
                                          </p:spTgt>
                                        </p:tgtEl>
                                      </p:cBhvr>
                                      <p:to x="100000" y="100000"/>
                                    </p:animScale>
                                    <p:animScale>
                                      <p:cBhvr>
                                        <p:cTn id="107" dur="26">
                                          <p:stCondLst>
                                            <p:cond delay="1642"/>
                                          </p:stCondLst>
                                        </p:cTn>
                                        <p:tgtEl>
                                          <p:spTgt spid="4">
                                            <p:txEl>
                                              <p:pRg st="6" end="6"/>
                                            </p:txEl>
                                          </p:spTgt>
                                        </p:tgtEl>
                                      </p:cBhvr>
                                      <p:to x="100000" y="90000"/>
                                    </p:animScale>
                                    <p:animScale>
                                      <p:cBhvr>
                                        <p:cTn id="108" dur="166" decel="50000">
                                          <p:stCondLst>
                                            <p:cond delay="1668"/>
                                          </p:stCondLst>
                                        </p:cTn>
                                        <p:tgtEl>
                                          <p:spTgt spid="4">
                                            <p:txEl>
                                              <p:pRg st="6" end="6"/>
                                            </p:txEl>
                                          </p:spTgt>
                                        </p:tgtEl>
                                      </p:cBhvr>
                                      <p:to x="100000" y="100000"/>
                                    </p:animScale>
                                    <p:animScale>
                                      <p:cBhvr>
                                        <p:cTn id="109" dur="26">
                                          <p:stCondLst>
                                            <p:cond delay="1808"/>
                                          </p:stCondLst>
                                        </p:cTn>
                                        <p:tgtEl>
                                          <p:spTgt spid="4">
                                            <p:txEl>
                                              <p:pRg st="6" end="6"/>
                                            </p:txEl>
                                          </p:spTgt>
                                        </p:tgtEl>
                                      </p:cBhvr>
                                      <p:to x="100000" y="95000"/>
                                    </p:animScale>
                                    <p:animScale>
                                      <p:cBhvr>
                                        <p:cTn id="110" dur="166" decel="50000">
                                          <p:stCondLst>
                                            <p:cond delay="1834"/>
                                          </p:stCondLst>
                                        </p:cTn>
                                        <p:tgtEl>
                                          <p:spTgt spid="4">
                                            <p:txEl>
                                              <p:pRg st="6" end="6"/>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4">
                                            <p:txEl>
                                              <p:pRg st="7" end="7"/>
                                            </p:txEl>
                                          </p:spTgt>
                                        </p:tgtEl>
                                        <p:attrNameLst>
                                          <p:attrName>style.visibility</p:attrName>
                                        </p:attrNameLst>
                                      </p:cBhvr>
                                      <p:to>
                                        <p:strVal val="visible"/>
                                      </p:to>
                                    </p:set>
                                    <p:animEffect transition="in" filter="wipe(down)">
                                      <p:cBhvr>
                                        <p:cTn id="115" dur="580">
                                          <p:stCondLst>
                                            <p:cond delay="0"/>
                                          </p:stCondLst>
                                        </p:cTn>
                                        <p:tgtEl>
                                          <p:spTgt spid="4">
                                            <p:txEl>
                                              <p:pRg st="7" end="7"/>
                                            </p:txEl>
                                          </p:spTgt>
                                        </p:tgtEl>
                                      </p:cBhvr>
                                    </p:animEffect>
                                    <p:anim calcmode="lin" valueType="num">
                                      <p:cBhvr>
                                        <p:cTn id="116" dur="1822" tmFilter="0,0; 0.14,0.36; 0.43,0.73; 0.71,0.91; 1.0,1.0">
                                          <p:stCondLst>
                                            <p:cond delay="0"/>
                                          </p:stCondLst>
                                        </p:cTn>
                                        <p:tgtEl>
                                          <p:spTgt spid="4">
                                            <p:txEl>
                                              <p:pRg st="7" end="7"/>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4">
                                            <p:txEl>
                                              <p:pRg st="7" end="7"/>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4">
                                            <p:txEl>
                                              <p:pRg st="7" end="7"/>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4">
                                            <p:txEl>
                                              <p:pRg st="7" end="7"/>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4">
                                            <p:txEl>
                                              <p:pRg st="7" end="7"/>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4">
                                            <p:txEl>
                                              <p:pRg st="7" end="7"/>
                                            </p:txEl>
                                          </p:spTgt>
                                        </p:tgtEl>
                                      </p:cBhvr>
                                      <p:to x="100000" y="60000"/>
                                    </p:animScale>
                                    <p:animScale>
                                      <p:cBhvr>
                                        <p:cTn id="122" dur="166" decel="50000">
                                          <p:stCondLst>
                                            <p:cond delay="676"/>
                                          </p:stCondLst>
                                        </p:cTn>
                                        <p:tgtEl>
                                          <p:spTgt spid="4">
                                            <p:txEl>
                                              <p:pRg st="7" end="7"/>
                                            </p:txEl>
                                          </p:spTgt>
                                        </p:tgtEl>
                                      </p:cBhvr>
                                      <p:to x="100000" y="100000"/>
                                    </p:animScale>
                                    <p:animScale>
                                      <p:cBhvr>
                                        <p:cTn id="123" dur="26">
                                          <p:stCondLst>
                                            <p:cond delay="1312"/>
                                          </p:stCondLst>
                                        </p:cTn>
                                        <p:tgtEl>
                                          <p:spTgt spid="4">
                                            <p:txEl>
                                              <p:pRg st="7" end="7"/>
                                            </p:txEl>
                                          </p:spTgt>
                                        </p:tgtEl>
                                      </p:cBhvr>
                                      <p:to x="100000" y="80000"/>
                                    </p:animScale>
                                    <p:animScale>
                                      <p:cBhvr>
                                        <p:cTn id="124" dur="166" decel="50000">
                                          <p:stCondLst>
                                            <p:cond delay="1338"/>
                                          </p:stCondLst>
                                        </p:cTn>
                                        <p:tgtEl>
                                          <p:spTgt spid="4">
                                            <p:txEl>
                                              <p:pRg st="7" end="7"/>
                                            </p:txEl>
                                          </p:spTgt>
                                        </p:tgtEl>
                                      </p:cBhvr>
                                      <p:to x="100000" y="100000"/>
                                    </p:animScale>
                                    <p:animScale>
                                      <p:cBhvr>
                                        <p:cTn id="125" dur="26">
                                          <p:stCondLst>
                                            <p:cond delay="1642"/>
                                          </p:stCondLst>
                                        </p:cTn>
                                        <p:tgtEl>
                                          <p:spTgt spid="4">
                                            <p:txEl>
                                              <p:pRg st="7" end="7"/>
                                            </p:txEl>
                                          </p:spTgt>
                                        </p:tgtEl>
                                      </p:cBhvr>
                                      <p:to x="100000" y="90000"/>
                                    </p:animScale>
                                    <p:animScale>
                                      <p:cBhvr>
                                        <p:cTn id="126" dur="166" decel="50000">
                                          <p:stCondLst>
                                            <p:cond delay="1668"/>
                                          </p:stCondLst>
                                        </p:cTn>
                                        <p:tgtEl>
                                          <p:spTgt spid="4">
                                            <p:txEl>
                                              <p:pRg st="7" end="7"/>
                                            </p:txEl>
                                          </p:spTgt>
                                        </p:tgtEl>
                                      </p:cBhvr>
                                      <p:to x="100000" y="100000"/>
                                    </p:animScale>
                                    <p:animScale>
                                      <p:cBhvr>
                                        <p:cTn id="127" dur="26">
                                          <p:stCondLst>
                                            <p:cond delay="1808"/>
                                          </p:stCondLst>
                                        </p:cTn>
                                        <p:tgtEl>
                                          <p:spTgt spid="4">
                                            <p:txEl>
                                              <p:pRg st="7" end="7"/>
                                            </p:txEl>
                                          </p:spTgt>
                                        </p:tgtEl>
                                      </p:cBhvr>
                                      <p:to x="100000" y="95000"/>
                                    </p:animScale>
                                    <p:animScale>
                                      <p:cBhvr>
                                        <p:cTn id="128" dur="166" decel="50000">
                                          <p:stCondLst>
                                            <p:cond delay="1834"/>
                                          </p:stCondLst>
                                        </p:cTn>
                                        <p:tgtEl>
                                          <p:spTgt spid="4">
                                            <p:txEl>
                                              <p:pRg st="7" end="7"/>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4800" b="1" dirty="0" smtClean="0">
                <a:solidFill>
                  <a:srgbClr val="00B0F0"/>
                </a:solidFill>
              </a:rPr>
              <a:t>با تشکر</a:t>
            </a:r>
            <a:endParaRPr lang="en-US" sz="4800" b="1" dirty="0">
              <a:solidFill>
                <a:srgbClr val="00B0F0"/>
              </a:solidFill>
            </a:endParaRPr>
          </a:p>
        </p:txBody>
      </p:sp>
      <p:sp>
        <p:nvSpPr>
          <p:cNvPr id="3" name="Content Placeholder 2"/>
          <p:cNvSpPr>
            <a:spLocks noGrp="1"/>
          </p:cNvSpPr>
          <p:nvPr>
            <p:ph idx="1"/>
          </p:nvPr>
        </p:nvSpPr>
        <p:spPr/>
        <p:txBody>
          <a:bodyPr>
            <a:normAutofit/>
          </a:bodyPr>
          <a:lstStyle/>
          <a:p>
            <a:pPr marL="0" indent="0" algn="ctr" rtl="1">
              <a:buNone/>
            </a:pPr>
            <a:r>
              <a:rPr lang="fa-IR" sz="3600" dirty="0" smtClean="0">
                <a:solidFill>
                  <a:srgbClr val="0070C0"/>
                </a:solidFill>
              </a:rPr>
              <a:t>دکتر محمدآرام خالصی</a:t>
            </a:r>
          </a:p>
          <a:p>
            <a:pPr marL="0" indent="0" algn="ctr" rtl="1">
              <a:buNone/>
            </a:pPr>
            <a:r>
              <a:rPr lang="fa-IR" sz="3600" dirty="0" smtClean="0">
                <a:solidFill>
                  <a:srgbClr val="0070C0"/>
                </a:solidFill>
              </a:rPr>
              <a:t>مسئول واحد سلامت دهان و دندان شبکه فردیس</a:t>
            </a:r>
            <a:endParaRPr lang="en-US" sz="3600" dirty="0">
              <a:solidFill>
                <a:srgbClr val="0070C0"/>
              </a:solidFill>
            </a:endParaRPr>
          </a:p>
        </p:txBody>
      </p:sp>
    </p:spTree>
    <p:extLst>
      <p:ext uri="{BB962C8B-B14F-4D97-AF65-F5344CB8AC3E}">
        <p14:creationId xmlns:p14="http://schemas.microsoft.com/office/powerpoint/2010/main" val="1345548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4"/>
          <p:cNvSpPr/>
          <p:nvPr/>
        </p:nvSpPr>
        <p:spPr>
          <a:xfrm>
            <a:off x="1547664" y="1012954"/>
            <a:ext cx="7488832" cy="4401205"/>
          </a:xfrm>
          <a:prstGeom prst="rect">
            <a:avLst/>
          </a:prstGeom>
        </p:spPr>
        <p:txBody>
          <a:bodyPr wrap="square">
            <a:spAutoFit/>
          </a:bodyPr>
          <a:lstStyle/>
          <a:p>
            <a:pPr>
              <a:buFont typeface="Wingdings" pitchFamily="2" charset="2"/>
              <a:buChar char="q"/>
            </a:pPr>
            <a:r>
              <a:rPr lang="fa-IR" sz="2800" dirty="0"/>
              <a:t>محيط در بيمارستان نقش مهمي در ايجاد عفونت هاي بيمارستان مرتبط بازي مي كند. محيط بيمارستان شامل اجز ا زيادي مي باشد. بسياري از اين اجزاء تاثير مستقيم در عفونت هاي بيمارستان دارند كه شامل طراحي بخش ها و تسهيلات اتاق عمل، كيفيت هوا، تامين آب، غذا، مواد زائد و رختشويخانه مي باشد</a:t>
            </a:r>
            <a:r>
              <a:rPr lang="fa-IR" sz="2800" dirty="0" smtClean="0"/>
              <a:t>.</a:t>
            </a:r>
            <a:endParaRPr lang="fa-IR" sz="2800" dirty="0"/>
          </a:p>
          <a:p>
            <a:pPr>
              <a:buNone/>
            </a:pPr>
            <a:r>
              <a:rPr lang="fa-IR" sz="2800" dirty="0"/>
              <a:t> </a:t>
            </a:r>
            <a:r>
              <a:rPr lang="fa-IR" sz="2800" dirty="0" smtClean="0"/>
              <a:t>برخي </a:t>
            </a:r>
            <a:r>
              <a:rPr lang="fa-IR" sz="2800" dirty="0"/>
              <a:t>فعاليت هاي خدماتي ( نظير جارو كردن ، استفاده از تي ( زمين شوي )يا پارچه خشك يا تكان دادن ملحفه ) مي تواند ذرات را به صورت آئروسل درآورده كه ممكن است حاوي ميكروارگانيسم </a:t>
            </a:r>
            <a:r>
              <a:rPr lang="fa-IR" sz="2800" dirty="0" smtClean="0"/>
              <a:t>باشند.</a:t>
            </a:r>
            <a:endParaRPr lang="en-US" sz="2800" dirty="0"/>
          </a:p>
        </p:txBody>
      </p:sp>
    </p:spTree>
    <p:extLst>
      <p:ext uri="{BB962C8B-B14F-4D97-AF65-F5344CB8AC3E}">
        <p14:creationId xmlns:p14="http://schemas.microsoft.com/office/powerpoint/2010/main" val="273662056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algn="ctr"/>
            <a:r>
              <a:rPr lang="fa-IR" sz="3200" dirty="0" smtClean="0">
                <a:solidFill>
                  <a:srgbClr val="FF0000"/>
                </a:solidFill>
                <a:latin typeface="Arial" pitchFamily="34" charset="0"/>
                <a:cs typeface="B Titr" pitchFamily="2" charset="-78"/>
              </a:rPr>
              <a:t>سطوح گندزدایی</a:t>
            </a:r>
            <a:endParaRPr lang="en-US" sz="3200" dirty="0">
              <a:solidFill>
                <a:srgbClr val="FF0000"/>
              </a:solidFill>
              <a:latin typeface="Arial" pitchFamily="34" charset="0"/>
              <a:cs typeface="B Titr" pitchFamily="2" charset="-78"/>
            </a:endParaRPr>
          </a:p>
        </p:txBody>
      </p:sp>
      <p:sp>
        <p:nvSpPr>
          <p:cNvPr id="11" name="Footer Placeholder 3"/>
          <p:cNvSpPr>
            <a:spLocks noGrp="1"/>
          </p:cNvSpPr>
          <p:nvPr>
            <p:ph type="ftr" sz="quarter" idx="11"/>
          </p:nvPr>
        </p:nvSpPr>
        <p:spPr/>
        <p:txBody>
          <a:bodyPr/>
          <a:lstStyle/>
          <a:p>
            <a:r>
              <a:rPr lang="en-US" smtClean="0"/>
              <a:t>www.hospitalhealth.blogfa.com</a:t>
            </a:r>
            <a:endParaRPr lang="en-US" dirty="0"/>
          </a:p>
        </p:txBody>
      </p:sp>
      <p:sp>
        <p:nvSpPr>
          <p:cNvPr id="20" name="Slide Number Placeholder 19"/>
          <p:cNvSpPr>
            <a:spLocks noGrp="1"/>
          </p:cNvSpPr>
          <p:nvPr>
            <p:ph type="sldNum" sz="quarter" idx="12"/>
          </p:nvPr>
        </p:nvSpPr>
        <p:spPr/>
        <p:txBody>
          <a:bodyPr/>
          <a:lstStyle/>
          <a:p>
            <a:fld id="{FA932AA6-2907-4F60-988B-FAA0E45F4974}" type="slidenum">
              <a:rPr lang="en-US" smtClean="0"/>
              <a:pPr/>
              <a:t>5</a:t>
            </a:fld>
            <a:endParaRPr lang="en-US"/>
          </a:p>
        </p:txBody>
      </p:sp>
      <p:grpSp>
        <p:nvGrpSpPr>
          <p:cNvPr id="2" name="Group 9"/>
          <p:cNvGrpSpPr>
            <a:grpSpLocks/>
          </p:cNvGrpSpPr>
          <p:nvPr/>
        </p:nvGrpSpPr>
        <p:grpSpPr bwMode="auto">
          <a:xfrm>
            <a:off x="1066800" y="1981200"/>
            <a:ext cx="7162800" cy="3657600"/>
            <a:chOff x="528" y="1200"/>
            <a:chExt cx="4752" cy="2352"/>
          </a:xfrm>
        </p:grpSpPr>
        <p:sp>
          <p:nvSpPr>
            <p:cNvPr id="54275" name="AutoShape 3"/>
            <p:cNvSpPr>
              <a:spLocks noChangeArrowheads="1"/>
            </p:cNvSpPr>
            <p:nvPr/>
          </p:nvSpPr>
          <p:spPr bwMode="gray">
            <a:xfrm>
              <a:off x="3504" y="1728"/>
              <a:ext cx="1776" cy="1824"/>
            </a:xfrm>
            <a:prstGeom prst="chevron">
              <a:avLst>
                <a:gd name="adj" fmla="val 16468"/>
              </a:avLst>
            </a:prstGeom>
            <a:solidFill>
              <a:schemeClr val="tx2"/>
            </a:solidFill>
            <a:ln w="38100">
              <a:solidFill>
                <a:srgbClr val="EAEAEA"/>
              </a:solidFill>
              <a:miter lim="800000"/>
              <a:headEnd/>
              <a:tailEnd/>
            </a:ln>
            <a:effectLst>
              <a:outerShdw dist="109250" dir="3267739" algn="ctr" rotWithShape="0">
                <a:srgbClr val="333333">
                  <a:alpha val="50000"/>
                </a:srgbClr>
              </a:outerShdw>
            </a:effectLst>
          </p:spPr>
          <p:txBody>
            <a:bodyPr anchor="ctr">
              <a:spAutoFit/>
            </a:bodyPr>
            <a:lstStyle/>
            <a:p>
              <a:endParaRPr lang="en-US" dirty="0"/>
            </a:p>
          </p:txBody>
        </p:sp>
        <p:sp>
          <p:nvSpPr>
            <p:cNvPr id="54276" name="AutoShape 4"/>
            <p:cNvSpPr>
              <a:spLocks noChangeArrowheads="1"/>
            </p:cNvSpPr>
            <p:nvPr/>
          </p:nvSpPr>
          <p:spPr bwMode="gray">
            <a:xfrm>
              <a:off x="2016" y="1728"/>
              <a:ext cx="1872" cy="1824"/>
            </a:xfrm>
            <a:prstGeom prst="chevron">
              <a:avLst>
                <a:gd name="adj" fmla="val 17842"/>
              </a:avLst>
            </a:prstGeom>
            <a:solidFill>
              <a:schemeClr val="accent1"/>
            </a:solidFill>
            <a:ln w="38100">
              <a:solidFill>
                <a:srgbClr val="EAEAEA"/>
              </a:solidFill>
              <a:miter lim="800000"/>
              <a:headEnd/>
              <a:tailEnd/>
            </a:ln>
            <a:effectLst>
              <a:outerShdw dist="109250" dir="3267739" algn="ctr" rotWithShape="0">
                <a:srgbClr val="333333">
                  <a:alpha val="50000"/>
                </a:srgbClr>
              </a:outerShdw>
            </a:effectLst>
          </p:spPr>
          <p:txBody>
            <a:bodyPr anchor="ctr">
              <a:spAutoFit/>
            </a:bodyPr>
            <a:lstStyle/>
            <a:p>
              <a:endParaRPr lang="en-US" dirty="0"/>
            </a:p>
          </p:txBody>
        </p:sp>
        <p:sp>
          <p:nvSpPr>
            <p:cNvPr id="54277" name="AutoShape 5"/>
            <p:cNvSpPr>
              <a:spLocks noChangeArrowheads="1"/>
            </p:cNvSpPr>
            <p:nvPr/>
          </p:nvSpPr>
          <p:spPr bwMode="gray">
            <a:xfrm>
              <a:off x="528" y="1728"/>
              <a:ext cx="1872" cy="1824"/>
            </a:xfrm>
            <a:prstGeom prst="chevron">
              <a:avLst>
                <a:gd name="adj" fmla="val 17842"/>
              </a:avLst>
            </a:prstGeom>
            <a:solidFill>
              <a:schemeClr val="hlink"/>
            </a:solidFill>
            <a:ln w="38100">
              <a:solidFill>
                <a:srgbClr val="EAEAEA"/>
              </a:solidFill>
              <a:miter lim="800000"/>
              <a:headEnd/>
              <a:tailEnd/>
            </a:ln>
            <a:effectLst>
              <a:outerShdw dist="109250" dir="3267739" algn="ctr" rotWithShape="0">
                <a:srgbClr val="333333">
                  <a:alpha val="50000"/>
                </a:srgbClr>
              </a:outerShdw>
            </a:effectLst>
          </p:spPr>
          <p:txBody>
            <a:bodyPr anchor="ctr">
              <a:spAutoFit/>
            </a:bodyPr>
            <a:lstStyle/>
            <a:p>
              <a:endParaRPr lang="en-US" dirty="0"/>
            </a:p>
          </p:txBody>
        </p:sp>
        <p:sp>
          <p:nvSpPr>
            <p:cNvPr id="54278" name="AutoShape 6"/>
            <p:cNvSpPr>
              <a:spLocks noChangeArrowheads="1"/>
            </p:cNvSpPr>
            <p:nvPr/>
          </p:nvSpPr>
          <p:spPr bwMode="gray">
            <a:xfrm>
              <a:off x="672" y="1200"/>
              <a:ext cx="1296" cy="362"/>
            </a:xfrm>
            <a:prstGeom prst="roundRect">
              <a:avLst>
                <a:gd name="adj" fmla="val 50000"/>
              </a:avLst>
            </a:prstGeom>
            <a:solidFill>
              <a:schemeClr val="hlink"/>
            </a:solidFill>
            <a:ln w="38100" algn="ctr">
              <a:solidFill>
                <a:srgbClr val="FFFFFF"/>
              </a:solidFill>
              <a:round/>
              <a:headEnd/>
              <a:tailEnd/>
            </a:ln>
            <a:effectLst>
              <a:outerShdw dist="63500" dir="3187806" algn="ctr" rotWithShape="0">
                <a:srgbClr val="001D3A"/>
              </a:outerShdw>
            </a:effectLst>
          </p:spPr>
          <p:txBody>
            <a:bodyPr wrap="none" anchor="ctr"/>
            <a:lstStyle/>
            <a:p>
              <a:pPr algn="ctr" eaLnBrk="0" hangingPunct="0"/>
              <a:endParaRPr lang="en-US" sz="2000" b="1" dirty="0">
                <a:solidFill>
                  <a:schemeClr val="bg1"/>
                </a:solidFill>
              </a:endParaRPr>
            </a:p>
          </p:txBody>
        </p:sp>
        <p:sp>
          <p:nvSpPr>
            <p:cNvPr id="54279" name="AutoShape 7"/>
            <p:cNvSpPr>
              <a:spLocks noChangeArrowheads="1"/>
            </p:cNvSpPr>
            <p:nvPr/>
          </p:nvSpPr>
          <p:spPr bwMode="gray">
            <a:xfrm>
              <a:off x="2133" y="1200"/>
              <a:ext cx="1296" cy="362"/>
            </a:xfrm>
            <a:prstGeom prst="roundRect">
              <a:avLst>
                <a:gd name="adj" fmla="val 50000"/>
              </a:avLst>
            </a:prstGeom>
            <a:solidFill>
              <a:schemeClr val="accent1"/>
            </a:solidFill>
            <a:ln w="38100" algn="ctr">
              <a:solidFill>
                <a:srgbClr val="FFFFFF"/>
              </a:solidFill>
              <a:round/>
              <a:headEnd/>
              <a:tailEnd/>
            </a:ln>
            <a:effectLst>
              <a:outerShdw dist="63500" dir="3187806" algn="ctr" rotWithShape="0">
                <a:srgbClr val="001D3A"/>
              </a:outerShdw>
            </a:effectLst>
          </p:spPr>
          <p:txBody>
            <a:bodyPr wrap="none" anchor="ctr"/>
            <a:lstStyle/>
            <a:p>
              <a:pPr algn="ctr"/>
              <a:r>
                <a:rPr lang="en-US" sz="2800" b="1" dirty="0" smtClean="0">
                  <a:solidFill>
                    <a:srgbClr val="FFFF00"/>
                  </a:solidFill>
                </a:rPr>
                <a:t>I.L.D</a:t>
              </a:r>
              <a:endParaRPr lang="en-US" sz="2800" b="1" dirty="0">
                <a:solidFill>
                  <a:srgbClr val="FFFF00"/>
                </a:solidFill>
              </a:endParaRPr>
            </a:p>
          </p:txBody>
        </p:sp>
        <p:sp>
          <p:nvSpPr>
            <p:cNvPr id="54280" name="AutoShape 8"/>
            <p:cNvSpPr>
              <a:spLocks noChangeArrowheads="1"/>
            </p:cNvSpPr>
            <p:nvPr/>
          </p:nvSpPr>
          <p:spPr bwMode="gray">
            <a:xfrm>
              <a:off x="3600" y="1200"/>
              <a:ext cx="1296" cy="362"/>
            </a:xfrm>
            <a:prstGeom prst="roundRect">
              <a:avLst>
                <a:gd name="adj" fmla="val 50000"/>
              </a:avLst>
            </a:prstGeom>
            <a:solidFill>
              <a:schemeClr val="tx2"/>
            </a:solidFill>
            <a:ln w="38100" algn="ctr">
              <a:solidFill>
                <a:srgbClr val="FFFFFF"/>
              </a:solidFill>
              <a:round/>
              <a:headEnd/>
              <a:tailEnd/>
            </a:ln>
            <a:effectLst>
              <a:outerShdw dist="63500" dir="3187806" algn="ctr" rotWithShape="0">
                <a:srgbClr val="001D3A"/>
              </a:outerShdw>
            </a:effectLst>
          </p:spPr>
          <p:txBody>
            <a:bodyPr wrap="none" anchor="ctr"/>
            <a:lstStyle/>
            <a:p>
              <a:pPr algn="ctr"/>
              <a:r>
                <a:rPr lang="en-US" sz="2800" b="1" dirty="0" smtClean="0">
                  <a:solidFill>
                    <a:srgbClr val="FFFF00"/>
                  </a:solidFill>
                </a:rPr>
                <a:t>L.L.D</a:t>
              </a:r>
              <a:endParaRPr lang="en-US" sz="2800" b="1" dirty="0">
                <a:solidFill>
                  <a:srgbClr val="FFFF00"/>
                </a:solidFill>
              </a:endParaRPr>
            </a:p>
          </p:txBody>
        </p:sp>
      </p:grpSp>
      <p:sp>
        <p:nvSpPr>
          <p:cNvPr id="12" name="Rectangle 11"/>
          <p:cNvSpPr/>
          <p:nvPr/>
        </p:nvSpPr>
        <p:spPr>
          <a:xfrm>
            <a:off x="1600200" y="2057400"/>
            <a:ext cx="1295400" cy="523220"/>
          </a:xfrm>
          <a:prstGeom prst="rect">
            <a:avLst/>
          </a:prstGeom>
        </p:spPr>
        <p:txBody>
          <a:bodyPr wrap="square">
            <a:spAutoFit/>
          </a:bodyPr>
          <a:lstStyle/>
          <a:p>
            <a:pPr algn="ctr"/>
            <a:r>
              <a:rPr lang="en-US" sz="2800" b="1" dirty="0" smtClean="0">
                <a:solidFill>
                  <a:srgbClr val="FFFF00"/>
                </a:solidFill>
              </a:rPr>
              <a:t>H.L.D</a:t>
            </a:r>
            <a:endParaRPr lang="en-US" sz="2800" b="1" dirty="0">
              <a:solidFill>
                <a:srgbClr val="FFFF00"/>
              </a:solidFill>
            </a:endParaRPr>
          </a:p>
        </p:txBody>
      </p:sp>
      <p:sp>
        <p:nvSpPr>
          <p:cNvPr id="14" name="Rectangle 13"/>
          <p:cNvSpPr/>
          <p:nvPr/>
        </p:nvSpPr>
        <p:spPr>
          <a:xfrm>
            <a:off x="990600" y="3048000"/>
            <a:ext cx="2667000" cy="646331"/>
          </a:xfrm>
          <a:prstGeom prst="rect">
            <a:avLst/>
          </a:prstGeom>
        </p:spPr>
        <p:txBody>
          <a:bodyPr wrap="square">
            <a:spAutoFit/>
          </a:bodyPr>
          <a:lstStyle/>
          <a:p>
            <a:pPr algn="ctr"/>
            <a:r>
              <a:rPr lang="en-US" b="1" dirty="0" smtClean="0">
                <a:latin typeface="Arial" pitchFamily="34" charset="0"/>
                <a:cs typeface="Arial" pitchFamily="34" charset="0"/>
              </a:rPr>
              <a:t>High Level Disinfectant</a:t>
            </a:r>
            <a:r>
              <a:rPr lang="fa-IR" dirty="0" smtClean="0">
                <a:latin typeface="Arial" pitchFamily="34" charset="0"/>
                <a:cs typeface="Arial" pitchFamily="34" charset="0"/>
              </a:rPr>
              <a:t> </a:t>
            </a:r>
            <a:endParaRPr lang="en-US" dirty="0" smtClean="0">
              <a:latin typeface="Arial" pitchFamily="34" charset="0"/>
              <a:cs typeface="Arial" pitchFamily="34" charset="0"/>
            </a:endParaRPr>
          </a:p>
        </p:txBody>
      </p:sp>
      <p:sp>
        <p:nvSpPr>
          <p:cNvPr id="15" name="Rectangle 14"/>
          <p:cNvSpPr/>
          <p:nvPr/>
        </p:nvSpPr>
        <p:spPr>
          <a:xfrm>
            <a:off x="1447800" y="3886200"/>
            <a:ext cx="2209800" cy="1200329"/>
          </a:xfrm>
          <a:prstGeom prst="rect">
            <a:avLst/>
          </a:prstGeom>
        </p:spPr>
        <p:txBody>
          <a:bodyPr wrap="square">
            <a:spAutoFit/>
          </a:bodyPr>
          <a:lstStyle/>
          <a:p>
            <a:pPr algn="ctr" rtl="1"/>
            <a:r>
              <a:rPr lang="ar-SA" b="1" dirty="0" smtClean="0">
                <a:solidFill>
                  <a:srgbClr val="FFFF00"/>
                </a:solidFill>
                <a:latin typeface="Arial" pitchFamily="34" charset="0"/>
                <a:cs typeface="B Nazanin" pitchFamily="2" charset="-78"/>
              </a:rPr>
              <a:t>اين مواد گندزدا باعث كشته شدن تمام ارگانيسم ها به</a:t>
            </a:r>
            <a:r>
              <a:rPr lang="fa-IR" b="1" dirty="0" smtClean="0">
                <a:solidFill>
                  <a:srgbClr val="FFFF00"/>
                </a:solidFill>
                <a:latin typeface="Arial" pitchFamily="34" charset="0"/>
                <a:cs typeface="B Nazanin" pitchFamily="2" charset="-78"/>
              </a:rPr>
              <a:t> </a:t>
            </a:r>
            <a:r>
              <a:rPr lang="ar-SA" b="1" dirty="0" smtClean="0">
                <a:solidFill>
                  <a:srgbClr val="FFFF00"/>
                </a:solidFill>
                <a:latin typeface="Arial" pitchFamily="34" charset="0"/>
                <a:cs typeface="B Nazanin" pitchFamily="2" charset="-78"/>
              </a:rPr>
              <a:t>جزتعداد</a:t>
            </a:r>
            <a:r>
              <a:rPr lang="fa-IR" b="1" dirty="0" smtClean="0">
                <a:solidFill>
                  <a:srgbClr val="FFFF00"/>
                </a:solidFill>
                <a:latin typeface="Arial" pitchFamily="34" charset="0"/>
                <a:cs typeface="B Nazanin" pitchFamily="2" charset="-78"/>
              </a:rPr>
              <a:t>ی</a:t>
            </a:r>
            <a:r>
              <a:rPr lang="ar-SA" b="1" dirty="0" smtClean="0">
                <a:solidFill>
                  <a:srgbClr val="FFFF00"/>
                </a:solidFill>
                <a:latin typeface="Arial" pitchFamily="34" charset="0"/>
                <a:cs typeface="B Nazanin" pitchFamily="2" charset="-78"/>
              </a:rPr>
              <a:t> اسپورها مي شوند</a:t>
            </a:r>
            <a:r>
              <a:rPr lang="fa-IR" b="1" dirty="0" smtClean="0">
                <a:solidFill>
                  <a:srgbClr val="FFFF00"/>
                </a:solidFill>
                <a:latin typeface="Arial" pitchFamily="34" charset="0"/>
                <a:cs typeface="B Nazanin" pitchFamily="2" charset="-78"/>
              </a:rPr>
              <a:t>  </a:t>
            </a:r>
          </a:p>
        </p:txBody>
      </p:sp>
      <p:sp>
        <p:nvSpPr>
          <p:cNvPr id="16" name="Rectangle 15"/>
          <p:cNvSpPr/>
          <p:nvPr/>
        </p:nvSpPr>
        <p:spPr>
          <a:xfrm>
            <a:off x="3657600" y="3048000"/>
            <a:ext cx="2209800" cy="646331"/>
          </a:xfrm>
          <a:prstGeom prst="rect">
            <a:avLst/>
          </a:prstGeom>
        </p:spPr>
        <p:txBody>
          <a:bodyPr wrap="square">
            <a:spAutoFit/>
          </a:bodyPr>
          <a:lstStyle/>
          <a:p>
            <a:pPr algn="ctr"/>
            <a:r>
              <a:rPr lang="en-US" b="1" dirty="0" smtClean="0">
                <a:latin typeface="Arial" pitchFamily="34" charset="0"/>
                <a:cs typeface="Arial" pitchFamily="34" charset="0"/>
              </a:rPr>
              <a:t>Intermediate Level Disinfectant</a:t>
            </a:r>
            <a:endParaRPr lang="en-US" dirty="0"/>
          </a:p>
        </p:txBody>
      </p:sp>
      <p:sp>
        <p:nvSpPr>
          <p:cNvPr id="17" name="Rectangle 16"/>
          <p:cNvSpPr/>
          <p:nvPr/>
        </p:nvSpPr>
        <p:spPr>
          <a:xfrm>
            <a:off x="3810000" y="3886200"/>
            <a:ext cx="2057400" cy="1508105"/>
          </a:xfrm>
          <a:prstGeom prst="rect">
            <a:avLst/>
          </a:prstGeom>
        </p:spPr>
        <p:txBody>
          <a:bodyPr wrap="square">
            <a:spAutoFit/>
          </a:bodyPr>
          <a:lstStyle/>
          <a:p>
            <a:pPr algn="r" rtl="1"/>
            <a:r>
              <a:rPr lang="ar-SA" b="1" dirty="0" smtClean="0">
                <a:latin typeface="Arial" pitchFamily="34" charset="0"/>
                <a:cs typeface="B Nazanin" pitchFamily="2" charset="-78"/>
              </a:rPr>
              <a:t>اين مواد گندزدا باعث كشته شدن همه ارگانيسم هاي </a:t>
            </a:r>
            <a:r>
              <a:rPr lang="fa-IR" b="1" dirty="0" smtClean="0">
                <a:latin typeface="Arial" pitchFamily="34" charset="0"/>
                <a:cs typeface="B Nazanin" pitchFamily="2" charset="-78"/>
              </a:rPr>
              <a:t>رویشی از جمله</a:t>
            </a:r>
            <a:r>
              <a:rPr lang="ar-SA" b="1" dirty="0" smtClean="0">
                <a:latin typeface="Arial" pitchFamily="34" charset="0"/>
                <a:cs typeface="B Nazanin" pitchFamily="2" charset="-78"/>
              </a:rPr>
              <a:t> مايكوباكتريوم توبركلوزيس مي شوند</a:t>
            </a:r>
            <a:r>
              <a:rPr lang="ar-SA" sz="2000" b="1" dirty="0" smtClean="0">
                <a:latin typeface="Arial" pitchFamily="34" charset="0"/>
                <a:cs typeface="Arial" pitchFamily="34" charset="0"/>
              </a:rPr>
              <a:t> </a:t>
            </a:r>
            <a:endParaRPr lang="en-US" sz="2000" b="1" dirty="0"/>
          </a:p>
        </p:txBody>
      </p:sp>
      <p:sp>
        <p:nvSpPr>
          <p:cNvPr id="18" name="Rectangle 17"/>
          <p:cNvSpPr/>
          <p:nvPr/>
        </p:nvSpPr>
        <p:spPr>
          <a:xfrm>
            <a:off x="5943600" y="3048000"/>
            <a:ext cx="2209800" cy="646331"/>
          </a:xfrm>
          <a:prstGeom prst="rect">
            <a:avLst/>
          </a:prstGeom>
        </p:spPr>
        <p:txBody>
          <a:bodyPr wrap="square">
            <a:spAutoFit/>
          </a:bodyPr>
          <a:lstStyle/>
          <a:p>
            <a:pPr algn="ctr"/>
            <a:r>
              <a:rPr lang="en-US" b="1" dirty="0" smtClean="0">
                <a:latin typeface="Arial" pitchFamily="34" charset="0"/>
                <a:cs typeface="Arial" pitchFamily="34" charset="0"/>
              </a:rPr>
              <a:t>low level</a:t>
            </a:r>
            <a:endParaRPr lang="fa-IR" b="1" dirty="0" smtClean="0">
              <a:latin typeface="Arial" pitchFamily="34" charset="0"/>
              <a:cs typeface="Arial" pitchFamily="34" charset="0"/>
            </a:endParaRPr>
          </a:p>
          <a:p>
            <a:pPr algn="ctr"/>
            <a:r>
              <a:rPr lang="en-US" b="1" dirty="0" smtClean="0">
                <a:latin typeface="Arial" pitchFamily="34" charset="0"/>
                <a:cs typeface="Arial" pitchFamily="34" charset="0"/>
              </a:rPr>
              <a:t>Disinfectant</a:t>
            </a:r>
            <a:endParaRPr lang="en-US" dirty="0"/>
          </a:p>
        </p:txBody>
      </p:sp>
      <p:sp>
        <p:nvSpPr>
          <p:cNvPr id="19" name="Rectangle 18"/>
          <p:cNvSpPr/>
          <p:nvPr/>
        </p:nvSpPr>
        <p:spPr>
          <a:xfrm>
            <a:off x="5943600" y="3886200"/>
            <a:ext cx="2133600" cy="1477328"/>
          </a:xfrm>
          <a:prstGeom prst="rect">
            <a:avLst/>
          </a:prstGeom>
        </p:spPr>
        <p:txBody>
          <a:bodyPr wrap="square">
            <a:spAutoFit/>
          </a:bodyPr>
          <a:lstStyle/>
          <a:p>
            <a:pPr algn="ctr" rtl="1"/>
            <a:r>
              <a:rPr lang="ar-SA" b="1" dirty="0" smtClean="0">
                <a:solidFill>
                  <a:srgbClr val="FFFF00"/>
                </a:solidFill>
                <a:latin typeface="Arial" pitchFamily="34" charset="0"/>
                <a:cs typeface="B Nazanin" pitchFamily="2" charset="-78"/>
              </a:rPr>
              <a:t>مواد گندزداي سطح پايين  باعث حذف خيلي از باكتري هاي </a:t>
            </a:r>
            <a:r>
              <a:rPr lang="fa-IR" b="1" dirty="0" smtClean="0">
                <a:solidFill>
                  <a:srgbClr val="FFFF00"/>
                </a:solidFill>
                <a:latin typeface="Arial" pitchFamily="34" charset="0"/>
                <a:cs typeface="B Nazanin" pitchFamily="2" charset="-78"/>
              </a:rPr>
              <a:t>رویشی </a:t>
            </a:r>
            <a:r>
              <a:rPr lang="ar-SA" b="1" dirty="0" smtClean="0">
                <a:solidFill>
                  <a:srgbClr val="FFFF00"/>
                </a:solidFill>
                <a:latin typeface="Arial" pitchFamily="34" charset="0"/>
                <a:cs typeface="B Nazanin" pitchFamily="2" charset="-78"/>
              </a:rPr>
              <a:t>قارچ ها و ويروس ها </a:t>
            </a:r>
            <a:endParaRPr lang="fa-IR" b="1" dirty="0" smtClean="0">
              <a:solidFill>
                <a:srgbClr val="FFFF00"/>
              </a:solidFill>
              <a:latin typeface="Arial" pitchFamily="34" charset="0"/>
              <a:cs typeface="B Nazanin" pitchFamily="2" charset="-78"/>
            </a:endParaRPr>
          </a:p>
          <a:p>
            <a:pPr algn="ctr" rtl="1"/>
            <a:r>
              <a:rPr lang="fa-IR" b="1" dirty="0" smtClean="0">
                <a:solidFill>
                  <a:srgbClr val="FFFF00"/>
                </a:solidFill>
                <a:latin typeface="Arial" pitchFamily="34" charset="0"/>
                <a:cs typeface="B Nazanin" pitchFamily="2" charset="-78"/>
              </a:rPr>
              <a:t>  </a:t>
            </a:r>
            <a:r>
              <a:rPr lang="ar-SA" b="1" dirty="0" smtClean="0">
                <a:solidFill>
                  <a:srgbClr val="FFFF00"/>
                </a:solidFill>
                <a:latin typeface="Arial" pitchFamily="34" charset="0"/>
                <a:cs typeface="B Nazanin" pitchFamily="2" charset="-78"/>
              </a:rPr>
              <a:t>مي شوند</a:t>
            </a:r>
            <a:endParaRPr lang="en-US" b="1" dirty="0">
              <a:solidFill>
                <a:srgbClr val="FFFF00"/>
              </a:solidFill>
              <a:latin typeface="Arial" pitchFamily="34" charset="0"/>
              <a:cs typeface="B Nazanin" pitchFamily="2" charset="-78"/>
            </a:endParaRPr>
          </a:p>
        </p:txBody>
      </p:sp>
    </p:spTree>
    <p:extLst>
      <p:ext uri="{BB962C8B-B14F-4D97-AF65-F5344CB8AC3E}">
        <p14:creationId xmlns:p14="http://schemas.microsoft.com/office/powerpoint/2010/main" val="76585829"/>
      </p:ext>
    </p:extLst>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54274"/>
                                        </p:tgtEl>
                                      </p:cBhvr>
                                      <p:by x="150000" y="150000"/>
                                    </p:animScale>
                                  </p:childTnLst>
                                </p:cTn>
                              </p:par>
                              <p:par>
                                <p:cTn id="7" presetID="7" presetClass="entr" presetSubtype="4"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 calcmode="lin" valueType="num">
                                      <p:cBhvr additive="base">
                                        <p:cTn id="9" dur="2000" fill="hold"/>
                                        <p:tgtEl>
                                          <p:spTgt spid="2"/>
                                        </p:tgtEl>
                                        <p:attrNameLst>
                                          <p:attrName>ppt_x</p:attrName>
                                        </p:attrNameLst>
                                      </p:cBhvr>
                                      <p:tavLst>
                                        <p:tav tm="0">
                                          <p:val>
                                            <p:strVal val="#ppt_x"/>
                                          </p:val>
                                        </p:tav>
                                        <p:tav tm="100000">
                                          <p:val>
                                            <p:strVal val="#ppt_x"/>
                                          </p:val>
                                        </p:tav>
                                      </p:tavLst>
                                    </p:anim>
                                    <p:anim calcmode="lin" valueType="num">
                                      <p:cBhvr additive="base">
                                        <p:cTn id="10" dur="2000" fill="hold"/>
                                        <p:tgtEl>
                                          <p:spTgt spid="2"/>
                                        </p:tgtEl>
                                        <p:attrNameLst>
                                          <p:attrName>ppt_y</p:attrName>
                                        </p:attrNameLst>
                                      </p:cBhvr>
                                      <p:tavLst>
                                        <p:tav tm="0">
                                          <p:val>
                                            <p:strVal val="1+#ppt_h/2"/>
                                          </p:val>
                                        </p:tav>
                                        <p:tav tm="100000">
                                          <p:val>
                                            <p:strVal val="#ppt_y"/>
                                          </p:val>
                                        </p:tav>
                                      </p:tavLst>
                                    </p:anim>
                                  </p:childTnLst>
                                </p:cTn>
                              </p:par>
                              <p:par>
                                <p:cTn id="11" presetID="7" presetClass="entr" presetSubtype="4"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1000" fill="hold"/>
                                        <p:tgtEl>
                                          <p:spTgt spid="12"/>
                                        </p:tgtEl>
                                        <p:attrNameLst>
                                          <p:attrName>ppt_x</p:attrName>
                                        </p:attrNameLst>
                                      </p:cBhvr>
                                      <p:tavLst>
                                        <p:tav tm="0">
                                          <p:val>
                                            <p:strVal val="#ppt_x"/>
                                          </p:val>
                                        </p:tav>
                                        <p:tav tm="100000">
                                          <p:val>
                                            <p:strVal val="#ppt_x"/>
                                          </p:val>
                                        </p:tav>
                                      </p:tavLst>
                                    </p:anim>
                                    <p:anim calcmode="lin" valueType="num">
                                      <p:cBhvr additive="base">
                                        <p:cTn id="14" dur="1000" fill="hold"/>
                                        <p:tgtEl>
                                          <p:spTgt spid="12"/>
                                        </p:tgtEl>
                                        <p:attrNameLst>
                                          <p:attrName>ppt_y</p:attrName>
                                        </p:attrNameLst>
                                      </p:cBhvr>
                                      <p:tavLst>
                                        <p:tav tm="0">
                                          <p:val>
                                            <p:strVal val="1+#ppt_h/2"/>
                                          </p:val>
                                        </p:tav>
                                        <p:tav tm="100000">
                                          <p:val>
                                            <p:strVal val="#ppt_y"/>
                                          </p:val>
                                        </p:tav>
                                      </p:tavLst>
                                    </p:anim>
                                  </p:childTnLst>
                                </p:cTn>
                              </p:par>
                              <p:par>
                                <p:cTn id="15" presetID="7" presetClass="entr" presetSubtype="4"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1000" fill="hold"/>
                                        <p:tgtEl>
                                          <p:spTgt spid="14"/>
                                        </p:tgtEl>
                                        <p:attrNameLst>
                                          <p:attrName>ppt_x</p:attrName>
                                        </p:attrNameLst>
                                      </p:cBhvr>
                                      <p:tavLst>
                                        <p:tav tm="0">
                                          <p:val>
                                            <p:strVal val="#ppt_x"/>
                                          </p:val>
                                        </p:tav>
                                        <p:tav tm="100000">
                                          <p:val>
                                            <p:strVal val="#ppt_x"/>
                                          </p:val>
                                        </p:tav>
                                      </p:tavLst>
                                    </p:anim>
                                    <p:anim calcmode="lin" valueType="num">
                                      <p:cBhvr additive="base">
                                        <p:cTn id="18" dur="1000" fill="hold"/>
                                        <p:tgtEl>
                                          <p:spTgt spid="14"/>
                                        </p:tgtEl>
                                        <p:attrNameLst>
                                          <p:attrName>ppt_y</p:attrName>
                                        </p:attrNameLst>
                                      </p:cBhvr>
                                      <p:tavLst>
                                        <p:tav tm="0">
                                          <p:val>
                                            <p:strVal val="1+#ppt_h/2"/>
                                          </p:val>
                                        </p:tav>
                                        <p:tav tm="100000">
                                          <p:val>
                                            <p:strVal val="#ppt_y"/>
                                          </p:val>
                                        </p:tav>
                                      </p:tavLst>
                                    </p:anim>
                                  </p:childTnLst>
                                </p:cTn>
                              </p:par>
                              <p:par>
                                <p:cTn id="19" presetID="7" presetClass="entr" presetSubtype="4"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1000" fill="hold"/>
                                        <p:tgtEl>
                                          <p:spTgt spid="15"/>
                                        </p:tgtEl>
                                        <p:attrNameLst>
                                          <p:attrName>ppt_x</p:attrName>
                                        </p:attrNameLst>
                                      </p:cBhvr>
                                      <p:tavLst>
                                        <p:tav tm="0">
                                          <p:val>
                                            <p:strVal val="#ppt_x"/>
                                          </p:val>
                                        </p:tav>
                                        <p:tav tm="100000">
                                          <p:val>
                                            <p:strVal val="#ppt_x"/>
                                          </p:val>
                                        </p:tav>
                                      </p:tavLst>
                                    </p:anim>
                                    <p:anim calcmode="lin" valueType="num">
                                      <p:cBhvr additive="base">
                                        <p:cTn id="22" dur="1000" fill="hold"/>
                                        <p:tgtEl>
                                          <p:spTgt spid="15"/>
                                        </p:tgtEl>
                                        <p:attrNameLst>
                                          <p:attrName>ppt_y</p:attrName>
                                        </p:attrNameLst>
                                      </p:cBhvr>
                                      <p:tavLst>
                                        <p:tav tm="0">
                                          <p:val>
                                            <p:strVal val="1+#ppt_h/2"/>
                                          </p:val>
                                        </p:tav>
                                        <p:tav tm="100000">
                                          <p:val>
                                            <p:strVal val="#ppt_y"/>
                                          </p:val>
                                        </p:tav>
                                      </p:tavLst>
                                    </p:anim>
                                  </p:childTnLst>
                                </p:cTn>
                              </p:par>
                              <p:par>
                                <p:cTn id="23" presetID="7" presetClass="entr" presetSubtype="4"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1000" fill="hold"/>
                                        <p:tgtEl>
                                          <p:spTgt spid="16"/>
                                        </p:tgtEl>
                                        <p:attrNameLst>
                                          <p:attrName>ppt_x</p:attrName>
                                        </p:attrNameLst>
                                      </p:cBhvr>
                                      <p:tavLst>
                                        <p:tav tm="0">
                                          <p:val>
                                            <p:strVal val="#ppt_x"/>
                                          </p:val>
                                        </p:tav>
                                        <p:tav tm="100000">
                                          <p:val>
                                            <p:strVal val="#ppt_x"/>
                                          </p:val>
                                        </p:tav>
                                      </p:tavLst>
                                    </p:anim>
                                    <p:anim calcmode="lin" valueType="num">
                                      <p:cBhvr additive="base">
                                        <p:cTn id="26" dur="1000" fill="hold"/>
                                        <p:tgtEl>
                                          <p:spTgt spid="16"/>
                                        </p:tgtEl>
                                        <p:attrNameLst>
                                          <p:attrName>ppt_y</p:attrName>
                                        </p:attrNameLst>
                                      </p:cBhvr>
                                      <p:tavLst>
                                        <p:tav tm="0">
                                          <p:val>
                                            <p:strVal val="1+#ppt_h/2"/>
                                          </p:val>
                                        </p:tav>
                                        <p:tav tm="100000">
                                          <p:val>
                                            <p:strVal val="#ppt_y"/>
                                          </p:val>
                                        </p:tav>
                                      </p:tavLst>
                                    </p:anim>
                                  </p:childTnLst>
                                </p:cTn>
                              </p:par>
                              <p:par>
                                <p:cTn id="27" presetID="7" presetClass="entr" presetSubtype="4"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1000" fill="hold"/>
                                        <p:tgtEl>
                                          <p:spTgt spid="17"/>
                                        </p:tgtEl>
                                        <p:attrNameLst>
                                          <p:attrName>ppt_x</p:attrName>
                                        </p:attrNameLst>
                                      </p:cBhvr>
                                      <p:tavLst>
                                        <p:tav tm="0">
                                          <p:val>
                                            <p:strVal val="#ppt_x"/>
                                          </p:val>
                                        </p:tav>
                                        <p:tav tm="100000">
                                          <p:val>
                                            <p:strVal val="#ppt_x"/>
                                          </p:val>
                                        </p:tav>
                                      </p:tavLst>
                                    </p:anim>
                                    <p:anim calcmode="lin" valueType="num">
                                      <p:cBhvr additive="base">
                                        <p:cTn id="30" dur="1000" fill="hold"/>
                                        <p:tgtEl>
                                          <p:spTgt spid="17"/>
                                        </p:tgtEl>
                                        <p:attrNameLst>
                                          <p:attrName>ppt_y</p:attrName>
                                        </p:attrNameLst>
                                      </p:cBhvr>
                                      <p:tavLst>
                                        <p:tav tm="0">
                                          <p:val>
                                            <p:strVal val="1+#ppt_h/2"/>
                                          </p:val>
                                        </p:tav>
                                        <p:tav tm="100000">
                                          <p:val>
                                            <p:strVal val="#ppt_y"/>
                                          </p:val>
                                        </p:tav>
                                      </p:tavLst>
                                    </p:anim>
                                  </p:childTnLst>
                                </p:cTn>
                              </p:par>
                              <p:par>
                                <p:cTn id="31" presetID="7" presetClass="entr" presetSubtype="4"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1000" fill="hold"/>
                                        <p:tgtEl>
                                          <p:spTgt spid="18"/>
                                        </p:tgtEl>
                                        <p:attrNameLst>
                                          <p:attrName>ppt_x</p:attrName>
                                        </p:attrNameLst>
                                      </p:cBhvr>
                                      <p:tavLst>
                                        <p:tav tm="0">
                                          <p:val>
                                            <p:strVal val="#ppt_x"/>
                                          </p:val>
                                        </p:tav>
                                        <p:tav tm="100000">
                                          <p:val>
                                            <p:strVal val="#ppt_x"/>
                                          </p:val>
                                        </p:tav>
                                      </p:tavLst>
                                    </p:anim>
                                    <p:anim calcmode="lin" valueType="num">
                                      <p:cBhvr additive="base">
                                        <p:cTn id="34" dur="1000" fill="hold"/>
                                        <p:tgtEl>
                                          <p:spTgt spid="18"/>
                                        </p:tgtEl>
                                        <p:attrNameLst>
                                          <p:attrName>ppt_y</p:attrName>
                                        </p:attrNameLst>
                                      </p:cBhvr>
                                      <p:tavLst>
                                        <p:tav tm="0">
                                          <p:val>
                                            <p:strVal val="1+#ppt_h/2"/>
                                          </p:val>
                                        </p:tav>
                                        <p:tav tm="100000">
                                          <p:val>
                                            <p:strVal val="#ppt_y"/>
                                          </p:val>
                                        </p:tav>
                                      </p:tavLst>
                                    </p:anim>
                                  </p:childTnLst>
                                </p:cTn>
                              </p:par>
                              <p:par>
                                <p:cTn id="35" presetID="7" presetClass="entr" presetSubtype="4"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1000" fill="hold"/>
                                        <p:tgtEl>
                                          <p:spTgt spid="19"/>
                                        </p:tgtEl>
                                        <p:attrNameLst>
                                          <p:attrName>ppt_x</p:attrName>
                                        </p:attrNameLst>
                                      </p:cBhvr>
                                      <p:tavLst>
                                        <p:tav tm="0">
                                          <p:val>
                                            <p:strVal val="#ppt_x"/>
                                          </p:val>
                                        </p:tav>
                                        <p:tav tm="100000">
                                          <p:val>
                                            <p:strVal val="#ppt_x"/>
                                          </p:val>
                                        </p:tav>
                                      </p:tavLst>
                                    </p:anim>
                                    <p:anim calcmode="lin" valueType="num">
                                      <p:cBhvr additive="base">
                                        <p:cTn id="38"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p:bldP spid="12" grpId="0"/>
      <p:bldP spid="14" grpId="0"/>
      <p:bldP spid="15" grpId="0"/>
      <p:bldP spid="16" grpId="0"/>
      <p:bldP spid="17" grpId="0"/>
      <p:bldP spid="1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algn="ctr" rtl="1"/>
            <a:r>
              <a:rPr lang="fa-IR" dirty="0" smtClean="0"/>
              <a:t> </a:t>
            </a:r>
            <a:r>
              <a:rPr lang="fa-IR" sz="3200" dirty="0" smtClean="0">
                <a:solidFill>
                  <a:srgbClr val="FF0000"/>
                </a:solidFill>
                <a:latin typeface="Arial" pitchFamily="34" charset="0"/>
                <a:cs typeface="B Titr" pitchFamily="2" charset="-78"/>
              </a:rPr>
              <a:t>طبقه بندی انواع مواد گندزدا</a:t>
            </a:r>
            <a:endParaRPr lang="en-US" sz="4000" dirty="0">
              <a:solidFill>
                <a:srgbClr val="FF0000"/>
              </a:solidFill>
              <a:latin typeface="Arial" pitchFamily="34" charset="0"/>
              <a:cs typeface="B Titr" pitchFamily="2" charset="-78"/>
            </a:endParaRPr>
          </a:p>
        </p:txBody>
      </p:sp>
      <p:sp>
        <p:nvSpPr>
          <p:cNvPr id="36" name="Footer Placeholder 3"/>
          <p:cNvSpPr>
            <a:spLocks noGrp="1"/>
          </p:cNvSpPr>
          <p:nvPr>
            <p:ph type="ftr" sz="quarter" idx="11"/>
          </p:nvPr>
        </p:nvSpPr>
        <p:spPr/>
        <p:txBody>
          <a:bodyPr/>
          <a:lstStyle/>
          <a:p>
            <a:r>
              <a:rPr lang="en-US" smtClean="0"/>
              <a:t>www.hospitalhealth.blogfa.com</a:t>
            </a:r>
            <a:endParaRPr lang="en-US" dirty="0"/>
          </a:p>
        </p:txBody>
      </p:sp>
      <p:sp>
        <p:nvSpPr>
          <p:cNvPr id="29" name="Slide Number Placeholder 28"/>
          <p:cNvSpPr>
            <a:spLocks noGrp="1"/>
          </p:cNvSpPr>
          <p:nvPr>
            <p:ph type="sldNum" sz="quarter" idx="12"/>
          </p:nvPr>
        </p:nvSpPr>
        <p:spPr/>
        <p:txBody>
          <a:bodyPr/>
          <a:lstStyle/>
          <a:p>
            <a:fld id="{FA932AA6-2907-4F60-988B-FAA0E45F4974}" type="slidenum">
              <a:rPr lang="en-US" smtClean="0"/>
              <a:pPr/>
              <a:t>6</a:t>
            </a:fld>
            <a:endParaRPr lang="en-US"/>
          </a:p>
        </p:txBody>
      </p:sp>
      <p:sp>
        <p:nvSpPr>
          <p:cNvPr id="55300" name="AutoShape 4"/>
          <p:cNvSpPr>
            <a:spLocks noChangeArrowheads="1"/>
          </p:cNvSpPr>
          <p:nvPr/>
        </p:nvSpPr>
        <p:spPr bwMode="auto">
          <a:xfrm>
            <a:off x="5105400" y="3352800"/>
            <a:ext cx="2286000" cy="2590800"/>
          </a:xfrm>
          <a:prstGeom prst="roundRect">
            <a:avLst>
              <a:gd name="adj" fmla="val 13745"/>
            </a:avLst>
          </a:prstGeom>
          <a:solidFill>
            <a:srgbClr val="00B0F0"/>
          </a:solidFill>
          <a:ln w="38100">
            <a:solidFill>
              <a:schemeClr val="bg2"/>
            </a:solidFill>
            <a:round/>
            <a:headEnd/>
            <a:tailEnd/>
          </a:ln>
          <a:effectLst/>
        </p:spPr>
        <p:txBody>
          <a:bodyPr wrap="none" anchor="ctr"/>
          <a:lstStyle/>
          <a:p>
            <a:endParaRPr lang="en-US"/>
          </a:p>
        </p:txBody>
      </p:sp>
      <p:sp>
        <p:nvSpPr>
          <p:cNvPr id="55301" name="AutoShape 5"/>
          <p:cNvSpPr>
            <a:spLocks noChangeArrowheads="1"/>
          </p:cNvSpPr>
          <p:nvPr/>
        </p:nvSpPr>
        <p:spPr bwMode="auto">
          <a:xfrm>
            <a:off x="2819400" y="3352800"/>
            <a:ext cx="2209800" cy="2590800"/>
          </a:xfrm>
          <a:prstGeom prst="roundRect">
            <a:avLst>
              <a:gd name="adj" fmla="val 13745"/>
            </a:avLst>
          </a:prstGeom>
          <a:solidFill>
            <a:schemeClr val="accent2">
              <a:lumMod val="40000"/>
              <a:lumOff val="60000"/>
            </a:schemeClr>
          </a:solidFill>
          <a:ln w="38100">
            <a:solidFill>
              <a:schemeClr val="bg2"/>
            </a:solidFill>
            <a:round/>
            <a:headEnd/>
            <a:tailEnd/>
          </a:ln>
          <a:effectLst/>
        </p:spPr>
        <p:txBody>
          <a:bodyPr wrap="none" anchor="ctr"/>
          <a:lstStyle/>
          <a:p>
            <a:endParaRPr lang="en-US"/>
          </a:p>
        </p:txBody>
      </p:sp>
      <p:sp>
        <p:nvSpPr>
          <p:cNvPr id="55302" name="AutoShape 6"/>
          <p:cNvSpPr>
            <a:spLocks noChangeArrowheads="1"/>
          </p:cNvSpPr>
          <p:nvPr/>
        </p:nvSpPr>
        <p:spPr bwMode="auto">
          <a:xfrm>
            <a:off x="457200" y="3352800"/>
            <a:ext cx="2286000" cy="2590800"/>
          </a:xfrm>
          <a:prstGeom prst="roundRect">
            <a:avLst>
              <a:gd name="adj" fmla="val 13745"/>
            </a:avLst>
          </a:prstGeom>
          <a:solidFill>
            <a:srgbClr val="FFFF00"/>
          </a:solidFill>
          <a:ln w="38100">
            <a:solidFill>
              <a:schemeClr val="bg2"/>
            </a:solidFill>
            <a:round/>
            <a:headEnd/>
            <a:tailEnd/>
          </a:ln>
          <a:effectLst/>
        </p:spPr>
        <p:txBody>
          <a:bodyPr wrap="none" anchor="ctr"/>
          <a:lstStyle/>
          <a:p>
            <a:endParaRPr lang="en-US"/>
          </a:p>
        </p:txBody>
      </p:sp>
      <p:grpSp>
        <p:nvGrpSpPr>
          <p:cNvPr id="2" name="Group 7"/>
          <p:cNvGrpSpPr>
            <a:grpSpLocks/>
          </p:cNvGrpSpPr>
          <p:nvPr/>
        </p:nvGrpSpPr>
        <p:grpSpPr bwMode="auto">
          <a:xfrm>
            <a:off x="1389529" y="2027130"/>
            <a:ext cx="5042647" cy="1001606"/>
            <a:chOff x="432" y="1130"/>
            <a:chExt cx="3375" cy="728"/>
          </a:xfrm>
          <a:effectLst>
            <a:outerShdw blurRad="63500" sx="102000" sy="102000" algn="ctr" rotWithShape="0">
              <a:prstClr val="black">
                <a:alpha val="40000"/>
              </a:prstClr>
            </a:outerShdw>
          </a:effectLst>
        </p:grpSpPr>
        <p:sp>
          <p:nvSpPr>
            <p:cNvPr id="55304" name="Rectangle 8"/>
            <p:cNvSpPr>
              <a:spLocks noChangeArrowheads="1"/>
            </p:cNvSpPr>
            <p:nvPr/>
          </p:nvSpPr>
          <p:spPr bwMode="gray">
            <a:xfrm rot="3419336">
              <a:off x="432" y="1186"/>
              <a:ext cx="672" cy="672"/>
            </a:xfrm>
            <a:prstGeom prst="rect">
              <a:avLst/>
            </a:prstGeom>
            <a:solidFill>
              <a:schemeClr val="accent1">
                <a:lumMod val="60000"/>
                <a:lumOff val="40000"/>
              </a:schemeClr>
            </a:solidFill>
            <a:ln w="9525">
              <a:miter lim="800000"/>
              <a:headEnd/>
              <a:tailEnd/>
            </a:ln>
            <a:effectLst>
              <a:innerShdw blurRad="114300">
                <a:prstClr val="black"/>
              </a:innerShdw>
            </a:effectLst>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p:spPr>
          <p:txBody>
            <a:bodyPr wrap="none" anchor="ctr">
              <a:flatTx/>
            </a:bodyPr>
            <a:lstStyle/>
            <a:p>
              <a:endParaRPr lang="en-US"/>
            </a:p>
          </p:txBody>
        </p:sp>
        <p:grpSp>
          <p:nvGrpSpPr>
            <p:cNvPr id="3" name="Group 9"/>
            <p:cNvGrpSpPr>
              <a:grpSpLocks/>
            </p:cNvGrpSpPr>
            <p:nvPr/>
          </p:nvGrpSpPr>
          <p:grpSpPr bwMode="auto">
            <a:xfrm>
              <a:off x="1184" y="1259"/>
              <a:ext cx="736" cy="150"/>
              <a:chOff x="1919" y="3365"/>
              <a:chExt cx="552" cy="383"/>
            </a:xfrm>
          </p:grpSpPr>
          <p:sp>
            <p:nvSpPr>
              <p:cNvPr id="55306" name="Oval 10"/>
              <p:cNvSpPr>
                <a:spLocks noChangeArrowheads="1"/>
              </p:cNvSpPr>
              <p:nvPr/>
            </p:nvSpPr>
            <p:spPr bwMode="gray">
              <a:xfrm>
                <a:off x="2003" y="3439"/>
                <a:ext cx="79" cy="242"/>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round/>
                <a:headEnd/>
                <a:tailEnd/>
              </a:ln>
              <a:effectLst/>
            </p:spPr>
            <p:txBody>
              <a:bodyPr wrap="none" anchor="ctr"/>
              <a:lstStyle/>
              <a:p>
                <a:endParaRPr lang="en-US"/>
              </a:p>
            </p:txBody>
          </p:sp>
          <p:sp>
            <p:nvSpPr>
              <p:cNvPr id="55307" name="Rectangle 11"/>
              <p:cNvSpPr>
                <a:spLocks noChangeArrowheads="1"/>
              </p:cNvSpPr>
              <p:nvPr/>
            </p:nvSpPr>
            <p:spPr bwMode="gray">
              <a:xfrm>
                <a:off x="1919" y="3365"/>
                <a:ext cx="497" cy="383"/>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miter lim="800000"/>
                <a:headEnd/>
                <a:tailEnd/>
              </a:ln>
              <a:effectLst/>
            </p:spPr>
            <p:txBody>
              <a:bodyPr wrap="none" anchor="ctr"/>
              <a:lstStyle/>
              <a:p>
                <a:endParaRPr lang="en-US"/>
              </a:p>
            </p:txBody>
          </p:sp>
          <p:sp>
            <p:nvSpPr>
              <p:cNvPr id="55308" name="Oval 12"/>
              <p:cNvSpPr>
                <a:spLocks noChangeArrowheads="1"/>
              </p:cNvSpPr>
              <p:nvPr/>
            </p:nvSpPr>
            <p:spPr bwMode="gray">
              <a:xfrm>
                <a:off x="2400" y="3443"/>
                <a:ext cx="71" cy="234"/>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endParaRPr lang="en-US"/>
              </a:p>
            </p:txBody>
          </p:sp>
          <p:sp>
            <p:nvSpPr>
              <p:cNvPr id="55309" name="Oval 13"/>
              <p:cNvSpPr>
                <a:spLocks noChangeArrowheads="1"/>
              </p:cNvSpPr>
              <p:nvPr/>
            </p:nvSpPr>
            <p:spPr bwMode="gray">
              <a:xfrm>
                <a:off x="2438" y="3519"/>
                <a:ext cx="20" cy="69"/>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endParaRPr lang="en-US"/>
              </a:p>
            </p:txBody>
          </p:sp>
        </p:grpSp>
        <p:sp>
          <p:nvSpPr>
            <p:cNvPr id="55310" name="Rectangle 14"/>
            <p:cNvSpPr>
              <a:spLocks noChangeArrowheads="1"/>
            </p:cNvSpPr>
            <p:nvPr/>
          </p:nvSpPr>
          <p:spPr bwMode="gray">
            <a:xfrm rot="3419336">
              <a:off x="1776" y="1152"/>
              <a:ext cx="672" cy="672"/>
            </a:xfrm>
            <a:prstGeom prst="rect">
              <a:avLst/>
            </a:prstGeom>
            <a:solidFill>
              <a:schemeClr val="tx2">
                <a:lumMod val="60000"/>
                <a:lumOff val="40000"/>
              </a:schemeClr>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hlink"/>
              </a:extrusionClr>
            </a:sp3d>
          </p:spPr>
          <p:txBody>
            <a:bodyPr wrap="none" anchor="ctr">
              <a:flatTx/>
            </a:bodyPr>
            <a:lstStyle/>
            <a:p>
              <a:endParaRPr lang="en-US"/>
            </a:p>
          </p:txBody>
        </p:sp>
        <p:grpSp>
          <p:nvGrpSpPr>
            <p:cNvPr id="4" name="Group 15"/>
            <p:cNvGrpSpPr>
              <a:grpSpLocks/>
            </p:cNvGrpSpPr>
            <p:nvPr/>
          </p:nvGrpSpPr>
          <p:grpSpPr bwMode="auto">
            <a:xfrm>
              <a:off x="2445" y="1262"/>
              <a:ext cx="779" cy="129"/>
              <a:chOff x="2003" y="3366"/>
              <a:chExt cx="585" cy="329"/>
            </a:xfrm>
          </p:grpSpPr>
          <p:sp>
            <p:nvSpPr>
              <p:cNvPr id="55312" name="Oval 16"/>
              <p:cNvSpPr>
                <a:spLocks noChangeArrowheads="1"/>
              </p:cNvSpPr>
              <p:nvPr/>
            </p:nvSpPr>
            <p:spPr bwMode="gray">
              <a:xfrm>
                <a:off x="2003" y="3439"/>
                <a:ext cx="79" cy="242"/>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round/>
                <a:headEnd/>
                <a:tailEnd/>
              </a:ln>
              <a:effectLst/>
            </p:spPr>
            <p:txBody>
              <a:bodyPr wrap="none" anchor="ctr"/>
              <a:lstStyle/>
              <a:p>
                <a:endParaRPr lang="en-US"/>
              </a:p>
            </p:txBody>
          </p:sp>
          <p:sp>
            <p:nvSpPr>
              <p:cNvPr id="55313" name="Rectangle 17"/>
              <p:cNvSpPr>
                <a:spLocks noChangeArrowheads="1"/>
              </p:cNvSpPr>
              <p:nvPr/>
            </p:nvSpPr>
            <p:spPr bwMode="gray">
              <a:xfrm>
                <a:off x="2050" y="3366"/>
                <a:ext cx="538" cy="329"/>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miter lim="800000"/>
                <a:headEnd/>
                <a:tailEnd/>
              </a:ln>
              <a:effectLst/>
            </p:spPr>
            <p:txBody>
              <a:bodyPr wrap="none" anchor="ctr"/>
              <a:lstStyle/>
              <a:p>
                <a:endParaRPr lang="en-US"/>
              </a:p>
            </p:txBody>
          </p:sp>
          <p:sp>
            <p:nvSpPr>
              <p:cNvPr id="55314" name="Oval 18"/>
              <p:cNvSpPr>
                <a:spLocks noChangeArrowheads="1"/>
              </p:cNvSpPr>
              <p:nvPr/>
            </p:nvSpPr>
            <p:spPr bwMode="gray">
              <a:xfrm>
                <a:off x="2400" y="3443"/>
                <a:ext cx="71" cy="234"/>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endParaRPr lang="en-US"/>
              </a:p>
            </p:txBody>
          </p:sp>
          <p:sp>
            <p:nvSpPr>
              <p:cNvPr id="55315" name="Oval 19"/>
              <p:cNvSpPr>
                <a:spLocks noChangeArrowheads="1"/>
              </p:cNvSpPr>
              <p:nvPr/>
            </p:nvSpPr>
            <p:spPr bwMode="gray">
              <a:xfrm>
                <a:off x="2438" y="3519"/>
                <a:ext cx="20" cy="69"/>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endParaRPr lang="en-US"/>
              </a:p>
            </p:txBody>
          </p:sp>
        </p:grpSp>
        <p:sp>
          <p:nvSpPr>
            <p:cNvPr id="55316" name="Rectangle 20"/>
            <p:cNvSpPr>
              <a:spLocks noChangeArrowheads="1"/>
            </p:cNvSpPr>
            <p:nvPr/>
          </p:nvSpPr>
          <p:spPr bwMode="gray">
            <a:xfrm rot="3419336">
              <a:off x="3135" y="1130"/>
              <a:ext cx="672" cy="672"/>
            </a:xfrm>
            <a:prstGeom prst="rect">
              <a:avLst/>
            </a:prstGeom>
            <a:solidFill>
              <a:srgbClr val="7030A0"/>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p:spPr>
          <p:txBody>
            <a:bodyPr wrap="none" anchor="ctr">
              <a:flatTx/>
            </a:bodyPr>
            <a:lstStyle/>
            <a:p>
              <a:endParaRPr lang="en-US"/>
            </a:p>
          </p:txBody>
        </p:sp>
        <p:sp>
          <p:nvSpPr>
            <p:cNvPr id="55318" name="Oval 22"/>
            <p:cNvSpPr>
              <a:spLocks noChangeArrowheads="1"/>
            </p:cNvSpPr>
            <p:nvPr/>
          </p:nvSpPr>
          <p:spPr bwMode="gray">
            <a:xfrm>
              <a:off x="3600" y="1296"/>
              <a:ext cx="138" cy="95"/>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round/>
              <a:headEnd/>
              <a:tailEnd/>
            </a:ln>
            <a:effectLst/>
          </p:spPr>
          <p:txBody>
            <a:bodyPr wrap="none" anchor="ctr"/>
            <a:lstStyle/>
            <a:p>
              <a:endParaRPr lang="en-US"/>
            </a:p>
          </p:txBody>
        </p:sp>
      </p:grpSp>
      <p:sp>
        <p:nvSpPr>
          <p:cNvPr id="55323" name="Rectangle 27"/>
          <p:cNvSpPr>
            <a:spLocks noChangeArrowheads="1"/>
          </p:cNvSpPr>
          <p:nvPr/>
        </p:nvSpPr>
        <p:spPr bwMode="gray">
          <a:xfrm>
            <a:off x="1295400" y="2362200"/>
            <a:ext cx="1351652" cy="369332"/>
          </a:xfrm>
          <a:prstGeom prst="rect">
            <a:avLst/>
          </a:prstGeom>
          <a:noFill/>
          <a:ln w="9525">
            <a:noFill/>
            <a:miter lim="800000"/>
            <a:headEnd/>
            <a:tailEnd/>
          </a:ln>
          <a:effectLst/>
        </p:spPr>
        <p:txBody>
          <a:bodyPr wrap="none">
            <a:spAutoFit/>
          </a:bodyPr>
          <a:lstStyle/>
          <a:p>
            <a:r>
              <a:rPr lang="en-US" b="1" dirty="0" smtClean="0">
                <a:solidFill>
                  <a:srgbClr val="FFFF00"/>
                </a:solidFill>
              </a:rPr>
              <a:t>High Level</a:t>
            </a:r>
            <a:endParaRPr lang="en-US" b="1" dirty="0">
              <a:solidFill>
                <a:srgbClr val="FFFF00"/>
              </a:solidFill>
            </a:endParaRPr>
          </a:p>
        </p:txBody>
      </p:sp>
      <p:sp>
        <p:nvSpPr>
          <p:cNvPr id="55324" name="Rectangle 28"/>
          <p:cNvSpPr>
            <a:spLocks noChangeArrowheads="1"/>
          </p:cNvSpPr>
          <p:nvPr/>
        </p:nvSpPr>
        <p:spPr bwMode="gray">
          <a:xfrm>
            <a:off x="3581400" y="2438400"/>
            <a:ext cx="184731" cy="369332"/>
          </a:xfrm>
          <a:prstGeom prst="rect">
            <a:avLst/>
          </a:prstGeom>
          <a:noFill/>
          <a:ln w="9525">
            <a:noFill/>
            <a:miter lim="800000"/>
            <a:headEnd/>
            <a:tailEnd/>
          </a:ln>
          <a:effectLst/>
        </p:spPr>
        <p:txBody>
          <a:bodyPr wrap="none">
            <a:spAutoFit/>
          </a:bodyPr>
          <a:lstStyle/>
          <a:p>
            <a:endParaRPr lang="en-US" dirty="0">
              <a:solidFill>
                <a:schemeClr val="bg1"/>
              </a:solidFill>
            </a:endParaRPr>
          </a:p>
        </p:txBody>
      </p:sp>
      <p:sp>
        <p:nvSpPr>
          <p:cNvPr id="55325" name="Rectangle 29"/>
          <p:cNvSpPr>
            <a:spLocks noChangeArrowheads="1"/>
          </p:cNvSpPr>
          <p:nvPr/>
        </p:nvSpPr>
        <p:spPr bwMode="gray">
          <a:xfrm>
            <a:off x="5334000" y="2286000"/>
            <a:ext cx="1447800" cy="646331"/>
          </a:xfrm>
          <a:prstGeom prst="rect">
            <a:avLst/>
          </a:prstGeom>
          <a:noFill/>
          <a:ln w="9525">
            <a:noFill/>
            <a:miter lim="800000"/>
            <a:headEnd/>
            <a:tailEnd/>
          </a:ln>
          <a:effectLst/>
        </p:spPr>
        <p:txBody>
          <a:bodyPr wrap="square">
            <a:spAutoFit/>
          </a:bodyPr>
          <a:lstStyle/>
          <a:p>
            <a:pPr lvl="0"/>
            <a:r>
              <a:rPr lang="en-US" b="1" dirty="0" smtClean="0">
                <a:solidFill>
                  <a:srgbClr val="FFFF00"/>
                </a:solidFill>
                <a:latin typeface="Arial" pitchFamily="34" charset="0"/>
                <a:cs typeface="Arial" pitchFamily="34" charset="0"/>
              </a:rPr>
              <a:t>LOW Level  </a:t>
            </a:r>
          </a:p>
          <a:p>
            <a:endParaRPr lang="en-US" dirty="0">
              <a:solidFill>
                <a:schemeClr val="bg1"/>
              </a:solidFill>
            </a:endParaRPr>
          </a:p>
        </p:txBody>
      </p:sp>
      <p:sp>
        <p:nvSpPr>
          <p:cNvPr id="55327" name="Rectangle 31"/>
          <p:cNvSpPr>
            <a:spLocks noChangeArrowheads="1"/>
          </p:cNvSpPr>
          <p:nvPr/>
        </p:nvSpPr>
        <p:spPr bwMode="auto">
          <a:xfrm>
            <a:off x="381000" y="3429000"/>
            <a:ext cx="2438400" cy="1800493"/>
          </a:xfrm>
          <a:prstGeom prst="rect">
            <a:avLst/>
          </a:prstGeom>
          <a:noFill/>
          <a:ln w="9525">
            <a:noFill/>
            <a:miter lim="800000"/>
            <a:headEnd/>
            <a:tailEnd/>
          </a:ln>
          <a:effectLst/>
        </p:spPr>
        <p:txBody>
          <a:bodyPr wrap="square">
            <a:spAutoFit/>
          </a:bodyPr>
          <a:lstStyle/>
          <a:p>
            <a:pPr lvl="1" algn="r" rtl="1">
              <a:lnSpc>
                <a:spcPct val="150000"/>
              </a:lnSpc>
              <a:buFont typeface="Courier New" pitchFamily="49" charset="0"/>
              <a:buChar char="o"/>
            </a:pPr>
            <a:r>
              <a:rPr lang="fa-IR" b="1" dirty="0" smtClean="0">
                <a:latin typeface="Arial" pitchFamily="34" charset="0"/>
                <a:cs typeface="B Nazanin" pitchFamily="2" charset="-78"/>
              </a:rPr>
              <a:t>پراکسید هیدروژن</a:t>
            </a:r>
            <a:endParaRPr lang="en-US" b="1" dirty="0" smtClean="0">
              <a:latin typeface="Arial" pitchFamily="34" charset="0"/>
              <a:cs typeface="B Nazanin" pitchFamily="2" charset="-78"/>
            </a:endParaRPr>
          </a:p>
          <a:p>
            <a:pPr lvl="1" algn="r" rtl="1">
              <a:lnSpc>
                <a:spcPct val="150000"/>
              </a:lnSpc>
              <a:buFont typeface="Courier New" pitchFamily="49" charset="0"/>
              <a:buChar char="o"/>
            </a:pPr>
            <a:r>
              <a:rPr lang="fa-IR" b="1" dirty="0" smtClean="0">
                <a:latin typeface="Arial" pitchFamily="34" charset="0"/>
                <a:cs typeface="B Nazanin" pitchFamily="2" charset="-78"/>
              </a:rPr>
              <a:t>پراستیک اسید</a:t>
            </a:r>
            <a:endParaRPr lang="en-US" b="1" dirty="0" smtClean="0">
              <a:latin typeface="Arial" pitchFamily="34" charset="0"/>
              <a:cs typeface="B Nazanin" pitchFamily="2" charset="-78"/>
            </a:endParaRPr>
          </a:p>
          <a:p>
            <a:pPr lvl="1" algn="r" rtl="1">
              <a:lnSpc>
                <a:spcPct val="150000"/>
              </a:lnSpc>
              <a:buFont typeface="Courier New" pitchFamily="49" charset="0"/>
              <a:buChar char="o"/>
            </a:pPr>
            <a:r>
              <a:rPr lang="fa-IR" b="1" dirty="0" smtClean="0">
                <a:latin typeface="Arial" pitchFamily="34" charset="0"/>
                <a:cs typeface="B Nazanin" pitchFamily="2" charset="-78"/>
              </a:rPr>
              <a:t>گلوتارآلدئید</a:t>
            </a:r>
            <a:endParaRPr lang="en-US" b="1" dirty="0" smtClean="0">
              <a:latin typeface="Arial" pitchFamily="34" charset="0"/>
              <a:cs typeface="B Nazanin" pitchFamily="2" charset="-78"/>
            </a:endParaRPr>
          </a:p>
          <a:p>
            <a:pPr lvl="1" algn="r" rtl="1">
              <a:lnSpc>
                <a:spcPct val="150000"/>
              </a:lnSpc>
              <a:buFont typeface="Courier New" pitchFamily="49" charset="0"/>
              <a:buChar char="o"/>
            </a:pPr>
            <a:r>
              <a:rPr lang="fa-IR" b="1" dirty="0" smtClean="0">
                <a:latin typeface="Arial" pitchFamily="34" charset="0"/>
                <a:cs typeface="B Nazanin" pitchFamily="2" charset="-78"/>
              </a:rPr>
              <a:t>فرمالدئید</a:t>
            </a:r>
          </a:p>
        </p:txBody>
      </p:sp>
      <p:sp>
        <p:nvSpPr>
          <p:cNvPr id="55328" name="Rectangle 32"/>
          <p:cNvSpPr>
            <a:spLocks noChangeArrowheads="1"/>
          </p:cNvSpPr>
          <p:nvPr/>
        </p:nvSpPr>
        <p:spPr bwMode="auto">
          <a:xfrm>
            <a:off x="2895600" y="3429000"/>
            <a:ext cx="2133600" cy="1791260"/>
          </a:xfrm>
          <a:prstGeom prst="rect">
            <a:avLst/>
          </a:prstGeom>
          <a:noFill/>
          <a:ln w="9525">
            <a:noFill/>
            <a:miter lim="800000"/>
            <a:headEnd/>
            <a:tailEnd/>
          </a:ln>
          <a:effectLst/>
        </p:spPr>
        <p:txBody>
          <a:bodyPr wrap="square">
            <a:spAutoFit/>
          </a:bodyPr>
          <a:lstStyle/>
          <a:p>
            <a:pPr marL="228600" lvl="1" algn="r" defTabSz="1111250" rtl="1">
              <a:lnSpc>
                <a:spcPct val="150000"/>
              </a:lnSpc>
              <a:spcAft>
                <a:spcPct val="15000"/>
              </a:spcAft>
              <a:buFont typeface="Arial" pitchFamily="34" charset="0"/>
              <a:buChar char="•"/>
            </a:pPr>
            <a:r>
              <a:rPr lang="fa-IR" b="1" dirty="0" smtClean="0">
                <a:latin typeface="Arial" pitchFamily="34" charset="0"/>
                <a:cs typeface="B Nazanin" pitchFamily="2" charset="-78"/>
              </a:rPr>
              <a:t>کلر و ترکیبات کلره</a:t>
            </a:r>
            <a:endParaRPr lang="en-US" b="1" dirty="0" smtClean="0">
              <a:latin typeface="Arial" pitchFamily="34" charset="0"/>
              <a:cs typeface="B Nazanin" pitchFamily="2" charset="-78"/>
            </a:endParaRPr>
          </a:p>
          <a:p>
            <a:pPr marL="228600" lvl="1" algn="r" defTabSz="1111250" rtl="1">
              <a:lnSpc>
                <a:spcPct val="150000"/>
              </a:lnSpc>
              <a:spcAft>
                <a:spcPct val="15000"/>
              </a:spcAft>
              <a:buFont typeface="Arial" pitchFamily="34" charset="0"/>
              <a:buChar char="•"/>
            </a:pPr>
            <a:r>
              <a:rPr lang="fa-IR" b="1" dirty="0" smtClean="0">
                <a:latin typeface="Arial" pitchFamily="34" charset="0"/>
                <a:cs typeface="B Nazanin" pitchFamily="2" charset="-78"/>
              </a:rPr>
              <a:t>ید و ترکیبات ید</a:t>
            </a:r>
            <a:endParaRPr lang="en-US" b="1" dirty="0" smtClean="0">
              <a:latin typeface="Arial" pitchFamily="34" charset="0"/>
              <a:cs typeface="B Nazanin" pitchFamily="2" charset="-78"/>
            </a:endParaRPr>
          </a:p>
          <a:p>
            <a:pPr marL="228600" lvl="1" algn="r" defTabSz="1111250" rtl="1">
              <a:lnSpc>
                <a:spcPct val="150000"/>
              </a:lnSpc>
              <a:spcAft>
                <a:spcPct val="15000"/>
              </a:spcAft>
              <a:buFont typeface="Arial" pitchFamily="34" charset="0"/>
              <a:buChar char="•"/>
            </a:pPr>
            <a:r>
              <a:rPr lang="fa-IR" b="1" dirty="0" smtClean="0">
                <a:latin typeface="Arial" pitchFamily="34" charset="0"/>
                <a:cs typeface="B Nazanin" pitchFamily="2" charset="-78"/>
              </a:rPr>
              <a:t>الکلها</a:t>
            </a:r>
          </a:p>
          <a:p>
            <a:endParaRPr lang="en-US" dirty="0"/>
          </a:p>
        </p:txBody>
      </p:sp>
      <p:sp>
        <p:nvSpPr>
          <p:cNvPr id="55329" name="Rectangle 33"/>
          <p:cNvSpPr>
            <a:spLocks noChangeArrowheads="1"/>
          </p:cNvSpPr>
          <p:nvPr/>
        </p:nvSpPr>
        <p:spPr bwMode="auto">
          <a:xfrm>
            <a:off x="5029200" y="3429000"/>
            <a:ext cx="2400320" cy="1754326"/>
          </a:xfrm>
          <a:prstGeom prst="rect">
            <a:avLst/>
          </a:prstGeom>
          <a:noFill/>
          <a:ln w="9525">
            <a:noFill/>
            <a:miter lim="800000"/>
            <a:headEnd/>
            <a:tailEnd/>
          </a:ln>
          <a:effectLst/>
        </p:spPr>
        <p:txBody>
          <a:bodyPr wrap="square">
            <a:spAutoFit/>
          </a:bodyPr>
          <a:lstStyle/>
          <a:p>
            <a:pPr lvl="1" algn="r" rtl="1">
              <a:lnSpc>
                <a:spcPct val="150000"/>
              </a:lnSpc>
              <a:buFont typeface="Wingdings" pitchFamily="2" charset="2"/>
              <a:buChar char="§"/>
            </a:pPr>
            <a:r>
              <a:rPr lang="fa-IR" b="1" dirty="0" smtClean="0">
                <a:latin typeface="Arial" pitchFamily="34" charset="0"/>
                <a:cs typeface="B Nazanin" pitchFamily="2" charset="-78"/>
              </a:rPr>
              <a:t>فنل و ترکیبات فنلی</a:t>
            </a:r>
            <a:endParaRPr lang="en-US" b="1" dirty="0" smtClean="0">
              <a:latin typeface="Arial" pitchFamily="34" charset="0"/>
              <a:cs typeface="B Nazanin" pitchFamily="2" charset="-78"/>
            </a:endParaRPr>
          </a:p>
          <a:p>
            <a:pPr lvl="1" algn="r" rtl="1">
              <a:lnSpc>
                <a:spcPct val="150000"/>
              </a:lnSpc>
              <a:buFont typeface="Wingdings" pitchFamily="2" charset="2"/>
              <a:buChar char="§"/>
            </a:pPr>
            <a:r>
              <a:rPr lang="fa-IR" b="1" dirty="0" smtClean="0">
                <a:latin typeface="Arial" pitchFamily="34" charset="0"/>
                <a:cs typeface="B Nazanin" pitchFamily="2" charset="-78"/>
              </a:rPr>
              <a:t>ترکیبات آمونیوم کواترنر</a:t>
            </a:r>
            <a:r>
              <a:rPr lang="en-US" b="1" dirty="0" smtClean="0">
                <a:latin typeface="Arial" pitchFamily="34" charset="0"/>
                <a:cs typeface="B Nazanin" pitchFamily="2" charset="-78"/>
              </a:rPr>
              <a:t> </a:t>
            </a:r>
            <a:r>
              <a:rPr lang="fa-IR" b="1" dirty="0" smtClean="0">
                <a:latin typeface="Arial" pitchFamily="34" charset="0"/>
                <a:cs typeface="B Nazanin" pitchFamily="2" charset="-78"/>
              </a:rPr>
              <a:t>( گروه</a:t>
            </a:r>
            <a:r>
              <a:rPr lang="en-US" b="1" dirty="0" smtClean="0">
                <a:latin typeface="Arial" pitchFamily="34" charset="0"/>
                <a:cs typeface="B Nazanin" pitchFamily="2" charset="-78"/>
              </a:rPr>
              <a:t>  </a:t>
            </a:r>
            <a:r>
              <a:rPr lang="fa-IR" b="1" dirty="0" smtClean="0">
                <a:latin typeface="Arial" pitchFamily="34" charset="0"/>
                <a:cs typeface="B Nazanin" pitchFamily="2" charset="-78"/>
              </a:rPr>
              <a:t>سورفکتانتها)</a:t>
            </a:r>
          </a:p>
        </p:txBody>
      </p:sp>
      <p:sp>
        <p:nvSpPr>
          <p:cNvPr id="37" name="Rectangle 36"/>
          <p:cNvSpPr/>
          <p:nvPr/>
        </p:nvSpPr>
        <p:spPr>
          <a:xfrm>
            <a:off x="3276600" y="2286000"/>
            <a:ext cx="1600200" cy="646331"/>
          </a:xfrm>
          <a:prstGeom prst="rect">
            <a:avLst/>
          </a:prstGeom>
        </p:spPr>
        <p:txBody>
          <a:bodyPr wrap="square">
            <a:spAutoFit/>
          </a:bodyPr>
          <a:lstStyle/>
          <a:p>
            <a:pPr algn="ctr"/>
            <a:r>
              <a:rPr lang="en-US" b="1" dirty="0" smtClean="0">
                <a:solidFill>
                  <a:srgbClr val="FFFF00"/>
                </a:solidFill>
                <a:latin typeface="Arial" pitchFamily="34" charset="0"/>
                <a:cs typeface="Arial" pitchFamily="34" charset="0"/>
              </a:rPr>
              <a:t>Intermediate Level</a:t>
            </a:r>
            <a:endParaRPr lang="en-US" dirty="0">
              <a:solidFill>
                <a:srgbClr val="FFFF00"/>
              </a:solidFill>
            </a:endParaRPr>
          </a:p>
        </p:txBody>
      </p:sp>
    </p:spTree>
    <p:extLst>
      <p:ext uri="{BB962C8B-B14F-4D97-AF65-F5344CB8AC3E}">
        <p14:creationId xmlns:p14="http://schemas.microsoft.com/office/powerpoint/2010/main" val="3835534175"/>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5298"/>
                                        </p:tgtEl>
                                        <p:attrNameLst>
                                          <p:attrName>style.visibility</p:attrName>
                                        </p:attrNameLst>
                                      </p:cBhvr>
                                      <p:to>
                                        <p:strVal val="visible"/>
                                      </p:to>
                                    </p:set>
                                    <p:anim calcmode="lin" valueType="num">
                                      <p:cBhvr additive="base">
                                        <p:cTn id="7" dur="2000" fill="hold"/>
                                        <p:tgtEl>
                                          <p:spTgt spid="55298"/>
                                        </p:tgtEl>
                                        <p:attrNameLst>
                                          <p:attrName>ppt_x</p:attrName>
                                        </p:attrNameLst>
                                      </p:cBhvr>
                                      <p:tavLst>
                                        <p:tav tm="0">
                                          <p:val>
                                            <p:strVal val="0-#ppt_w/2"/>
                                          </p:val>
                                        </p:tav>
                                        <p:tav tm="100000">
                                          <p:val>
                                            <p:strVal val="#ppt_x"/>
                                          </p:val>
                                        </p:tav>
                                      </p:tavLst>
                                    </p:anim>
                                    <p:anim calcmode="lin" valueType="num">
                                      <p:cBhvr additive="base">
                                        <p:cTn id="8" dur="2000" fill="hold"/>
                                        <p:tgtEl>
                                          <p:spTgt spid="55298"/>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8"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2000" fill="hold"/>
                                        <p:tgtEl>
                                          <p:spTgt spid="2"/>
                                        </p:tgtEl>
                                        <p:attrNameLst>
                                          <p:attrName>ppt_x</p:attrName>
                                        </p:attrNameLst>
                                      </p:cBhvr>
                                      <p:tavLst>
                                        <p:tav tm="0">
                                          <p:val>
                                            <p:strVal val="0-#ppt_w/2"/>
                                          </p:val>
                                        </p:tav>
                                        <p:tav tm="100000">
                                          <p:val>
                                            <p:strVal val="#ppt_x"/>
                                          </p:val>
                                        </p:tav>
                                      </p:tavLst>
                                    </p:anim>
                                    <p:anim calcmode="lin" valueType="num">
                                      <p:cBhvr additive="base">
                                        <p:cTn id="13" dur="2000" fill="hold"/>
                                        <p:tgtEl>
                                          <p:spTgt spid="2"/>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55323"/>
                                        </p:tgtEl>
                                        <p:attrNameLst>
                                          <p:attrName>style.visibility</p:attrName>
                                        </p:attrNameLst>
                                      </p:cBhvr>
                                      <p:to>
                                        <p:strVal val="visible"/>
                                      </p:to>
                                    </p:set>
                                    <p:anim calcmode="lin" valueType="num">
                                      <p:cBhvr additive="base">
                                        <p:cTn id="16" dur="2000" fill="hold"/>
                                        <p:tgtEl>
                                          <p:spTgt spid="55323"/>
                                        </p:tgtEl>
                                        <p:attrNameLst>
                                          <p:attrName>ppt_x</p:attrName>
                                        </p:attrNameLst>
                                      </p:cBhvr>
                                      <p:tavLst>
                                        <p:tav tm="0">
                                          <p:val>
                                            <p:strVal val="0-#ppt_w/2"/>
                                          </p:val>
                                        </p:tav>
                                        <p:tav tm="100000">
                                          <p:val>
                                            <p:strVal val="#ppt_x"/>
                                          </p:val>
                                        </p:tav>
                                      </p:tavLst>
                                    </p:anim>
                                    <p:anim calcmode="lin" valueType="num">
                                      <p:cBhvr additive="base">
                                        <p:cTn id="17" dur="2000" fill="hold"/>
                                        <p:tgtEl>
                                          <p:spTgt spid="55323"/>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nodePh="1">
                                  <p:stCondLst>
                                    <p:cond delay="0"/>
                                  </p:stCondLst>
                                  <p:endCondLst>
                                    <p:cond evt="begin" delay="0">
                                      <p:tn val="18"/>
                                    </p:cond>
                                  </p:endCondLst>
                                  <p:childTnLst>
                                    <p:set>
                                      <p:cBhvr>
                                        <p:cTn id="19" dur="1" fill="hold">
                                          <p:stCondLst>
                                            <p:cond delay="0"/>
                                          </p:stCondLst>
                                        </p:cTn>
                                        <p:tgtEl>
                                          <p:spTgt spid="55324"/>
                                        </p:tgtEl>
                                        <p:attrNameLst>
                                          <p:attrName>style.visibility</p:attrName>
                                        </p:attrNameLst>
                                      </p:cBhvr>
                                      <p:to>
                                        <p:strVal val="visible"/>
                                      </p:to>
                                    </p:set>
                                    <p:anim calcmode="lin" valueType="num">
                                      <p:cBhvr additive="base">
                                        <p:cTn id="20" dur="2000" fill="hold"/>
                                        <p:tgtEl>
                                          <p:spTgt spid="55324"/>
                                        </p:tgtEl>
                                        <p:attrNameLst>
                                          <p:attrName>ppt_x</p:attrName>
                                        </p:attrNameLst>
                                      </p:cBhvr>
                                      <p:tavLst>
                                        <p:tav tm="0">
                                          <p:val>
                                            <p:strVal val="0-#ppt_w/2"/>
                                          </p:val>
                                        </p:tav>
                                        <p:tav tm="100000">
                                          <p:val>
                                            <p:strVal val="#ppt_x"/>
                                          </p:val>
                                        </p:tav>
                                      </p:tavLst>
                                    </p:anim>
                                    <p:anim calcmode="lin" valueType="num">
                                      <p:cBhvr additive="base">
                                        <p:cTn id="21" dur="2000" fill="hold"/>
                                        <p:tgtEl>
                                          <p:spTgt spid="55324"/>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55325"/>
                                        </p:tgtEl>
                                        <p:attrNameLst>
                                          <p:attrName>style.visibility</p:attrName>
                                        </p:attrNameLst>
                                      </p:cBhvr>
                                      <p:to>
                                        <p:strVal val="visible"/>
                                      </p:to>
                                    </p:set>
                                    <p:anim calcmode="lin" valueType="num">
                                      <p:cBhvr additive="base">
                                        <p:cTn id="24" dur="2000" fill="hold"/>
                                        <p:tgtEl>
                                          <p:spTgt spid="55325"/>
                                        </p:tgtEl>
                                        <p:attrNameLst>
                                          <p:attrName>ppt_x</p:attrName>
                                        </p:attrNameLst>
                                      </p:cBhvr>
                                      <p:tavLst>
                                        <p:tav tm="0">
                                          <p:val>
                                            <p:strVal val="0-#ppt_w/2"/>
                                          </p:val>
                                        </p:tav>
                                        <p:tav tm="100000">
                                          <p:val>
                                            <p:strVal val="#ppt_x"/>
                                          </p:val>
                                        </p:tav>
                                      </p:tavLst>
                                    </p:anim>
                                    <p:anim calcmode="lin" valueType="num">
                                      <p:cBhvr additive="base">
                                        <p:cTn id="25" dur="2000" fill="hold"/>
                                        <p:tgtEl>
                                          <p:spTgt spid="55325"/>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37"/>
                                        </p:tgtEl>
                                        <p:attrNameLst>
                                          <p:attrName>style.visibility</p:attrName>
                                        </p:attrNameLst>
                                      </p:cBhvr>
                                      <p:to>
                                        <p:strVal val="visible"/>
                                      </p:to>
                                    </p:set>
                                    <p:anim calcmode="lin" valueType="num">
                                      <p:cBhvr additive="base">
                                        <p:cTn id="28" dur="2000" fill="hold"/>
                                        <p:tgtEl>
                                          <p:spTgt spid="37"/>
                                        </p:tgtEl>
                                        <p:attrNameLst>
                                          <p:attrName>ppt_x</p:attrName>
                                        </p:attrNameLst>
                                      </p:cBhvr>
                                      <p:tavLst>
                                        <p:tav tm="0">
                                          <p:val>
                                            <p:strVal val="0-#ppt_w/2"/>
                                          </p:val>
                                        </p:tav>
                                        <p:tav tm="100000">
                                          <p:val>
                                            <p:strVal val="#ppt_x"/>
                                          </p:val>
                                        </p:tav>
                                      </p:tavLst>
                                    </p:anim>
                                    <p:anim calcmode="lin" valueType="num">
                                      <p:cBhvr additive="base">
                                        <p:cTn id="29" dur="2000" fill="hold"/>
                                        <p:tgtEl>
                                          <p:spTgt spid="37"/>
                                        </p:tgtEl>
                                        <p:attrNameLst>
                                          <p:attrName>ppt_y</p:attrName>
                                        </p:attrNameLst>
                                      </p:cBhvr>
                                      <p:tavLst>
                                        <p:tav tm="0">
                                          <p:val>
                                            <p:strVal val="#ppt_y"/>
                                          </p:val>
                                        </p:tav>
                                        <p:tav tm="100000">
                                          <p:val>
                                            <p:strVal val="#ppt_y"/>
                                          </p:val>
                                        </p:tav>
                                      </p:tavLst>
                                    </p:anim>
                                  </p:childTnLst>
                                </p:cTn>
                              </p:par>
                            </p:childTnLst>
                          </p:cTn>
                        </p:par>
                        <p:par>
                          <p:cTn id="30" fill="hold">
                            <p:stCondLst>
                              <p:cond delay="4000"/>
                            </p:stCondLst>
                            <p:childTnLst>
                              <p:par>
                                <p:cTn id="31" presetID="2" presetClass="entr" presetSubtype="8" fill="hold" grpId="0" nodeType="afterEffect">
                                  <p:stCondLst>
                                    <p:cond delay="0"/>
                                  </p:stCondLst>
                                  <p:childTnLst>
                                    <p:set>
                                      <p:cBhvr>
                                        <p:cTn id="32" dur="1" fill="hold">
                                          <p:stCondLst>
                                            <p:cond delay="0"/>
                                          </p:stCondLst>
                                        </p:cTn>
                                        <p:tgtEl>
                                          <p:spTgt spid="55300"/>
                                        </p:tgtEl>
                                        <p:attrNameLst>
                                          <p:attrName>style.visibility</p:attrName>
                                        </p:attrNameLst>
                                      </p:cBhvr>
                                      <p:to>
                                        <p:strVal val="visible"/>
                                      </p:to>
                                    </p:set>
                                    <p:anim calcmode="lin" valueType="num">
                                      <p:cBhvr additive="base">
                                        <p:cTn id="33" dur="2000" fill="hold"/>
                                        <p:tgtEl>
                                          <p:spTgt spid="55300"/>
                                        </p:tgtEl>
                                        <p:attrNameLst>
                                          <p:attrName>ppt_x</p:attrName>
                                        </p:attrNameLst>
                                      </p:cBhvr>
                                      <p:tavLst>
                                        <p:tav tm="0">
                                          <p:val>
                                            <p:strVal val="0-#ppt_w/2"/>
                                          </p:val>
                                        </p:tav>
                                        <p:tav tm="100000">
                                          <p:val>
                                            <p:strVal val="#ppt_x"/>
                                          </p:val>
                                        </p:tav>
                                      </p:tavLst>
                                    </p:anim>
                                    <p:anim calcmode="lin" valueType="num">
                                      <p:cBhvr additive="base">
                                        <p:cTn id="34" dur="2000" fill="hold"/>
                                        <p:tgtEl>
                                          <p:spTgt spid="55300"/>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55301"/>
                                        </p:tgtEl>
                                        <p:attrNameLst>
                                          <p:attrName>style.visibility</p:attrName>
                                        </p:attrNameLst>
                                      </p:cBhvr>
                                      <p:to>
                                        <p:strVal val="visible"/>
                                      </p:to>
                                    </p:set>
                                    <p:anim calcmode="lin" valueType="num">
                                      <p:cBhvr additive="base">
                                        <p:cTn id="37" dur="2000" fill="hold"/>
                                        <p:tgtEl>
                                          <p:spTgt spid="55301"/>
                                        </p:tgtEl>
                                        <p:attrNameLst>
                                          <p:attrName>ppt_x</p:attrName>
                                        </p:attrNameLst>
                                      </p:cBhvr>
                                      <p:tavLst>
                                        <p:tav tm="0">
                                          <p:val>
                                            <p:strVal val="0-#ppt_w/2"/>
                                          </p:val>
                                        </p:tav>
                                        <p:tav tm="100000">
                                          <p:val>
                                            <p:strVal val="#ppt_x"/>
                                          </p:val>
                                        </p:tav>
                                      </p:tavLst>
                                    </p:anim>
                                    <p:anim calcmode="lin" valueType="num">
                                      <p:cBhvr additive="base">
                                        <p:cTn id="38" dur="2000" fill="hold"/>
                                        <p:tgtEl>
                                          <p:spTgt spid="55301"/>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55302"/>
                                        </p:tgtEl>
                                        <p:attrNameLst>
                                          <p:attrName>style.visibility</p:attrName>
                                        </p:attrNameLst>
                                      </p:cBhvr>
                                      <p:to>
                                        <p:strVal val="visible"/>
                                      </p:to>
                                    </p:set>
                                    <p:anim calcmode="lin" valueType="num">
                                      <p:cBhvr additive="base">
                                        <p:cTn id="41" dur="2000" fill="hold"/>
                                        <p:tgtEl>
                                          <p:spTgt spid="55302"/>
                                        </p:tgtEl>
                                        <p:attrNameLst>
                                          <p:attrName>ppt_x</p:attrName>
                                        </p:attrNameLst>
                                      </p:cBhvr>
                                      <p:tavLst>
                                        <p:tav tm="0">
                                          <p:val>
                                            <p:strVal val="0-#ppt_w/2"/>
                                          </p:val>
                                        </p:tav>
                                        <p:tav tm="100000">
                                          <p:val>
                                            <p:strVal val="#ppt_x"/>
                                          </p:val>
                                        </p:tav>
                                      </p:tavLst>
                                    </p:anim>
                                    <p:anim calcmode="lin" valueType="num">
                                      <p:cBhvr additive="base">
                                        <p:cTn id="42" dur="2000" fill="hold"/>
                                        <p:tgtEl>
                                          <p:spTgt spid="55302"/>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55327"/>
                                        </p:tgtEl>
                                        <p:attrNameLst>
                                          <p:attrName>style.visibility</p:attrName>
                                        </p:attrNameLst>
                                      </p:cBhvr>
                                      <p:to>
                                        <p:strVal val="visible"/>
                                      </p:to>
                                    </p:set>
                                    <p:anim calcmode="lin" valueType="num">
                                      <p:cBhvr additive="base">
                                        <p:cTn id="45" dur="2000" fill="hold"/>
                                        <p:tgtEl>
                                          <p:spTgt spid="55327"/>
                                        </p:tgtEl>
                                        <p:attrNameLst>
                                          <p:attrName>ppt_x</p:attrName>
                                        </p:attrNameLst>
                                      </p:cBhvr>
                                      <p:tavLst>
                                        <p:tav tm="0">
                                          <p:val>
                                            <p:strVal val="0-#ppt_w/2"/>
                                          </p:val>
                                        </p:tav>
                                        <p:tav tm="100000">
                                          <p:val>
                                            <p:strVal val="#ppt_x"/>
                                          </p:val>
                                        </p:tav>
                                      </p:tavLst>
                                    </p:anim>
                                    <p:anim calcmode="lin" valueType="num">
                                      <p:cBhvr additive="base">
                                        <p:cTn id="46" dur="2000" fill="hold"/>
                                        <p:tgtEl>
                                          <p:spTgt spid="55327"/>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55328"/>
                                        </p:tgtEl>
                                        <p:attrNameLst>
                                          <p:attrName>style.visibility</p:attrName>
                                        </p:attrNameLst>
                                      </p:cBhvr>
                                      <p:to>
                                        <p:strVal val="visible"/>
                                      </p:to>
                                    </p:set>
                                    <p:anim calcmode="lin" valueType="num">
                                      <p:cBhvr additive="base">
                                        <p:cTn id="49" dur="2000" fill="hold"/>
                                        <p:tgtEl>
                                          <p:spTgt spid="55328"/>
                                        </p:tgtEl>
                                        <p:attrNameLst>
                                          <p:attrName>ppt_x</p:attrName>
                                        </p:attrNameLst>
                                      </p:cBhvr>
                                      <p:tavLst>
                                        <p:tav tm="0">
                                          <p:val>
                                            <p:strVal val="0-#ppt_w/2"/>
                                          </p:val>
                                        </p:tav>
                                        <p:tav tm="100000">
                                          <p:val>
                                            <p:strVal val="#ppt_x"/>
                                          </p:val>
                                        </p:tav>
                                      </p:tavLst>
                                    </p:anim>
                                    <p:anim calcmode="lin" valueType="num">
                                      <p:cBhvr additive="base">
                                        <p:cTn id="50" dur="2000" fill="hold"/>
                                        <p:tgtEl>
                                          <p:spTgt spid="55328"/>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55329"/>
                                        </p:tgtEl>
                                        <p:attrNameLst>
                                          <p:attrName>style.visibility</p:attrName>
                                        </p:attrNameLst>
                                      </p:cBhvr>
                                      <p:to>
                                        <p:strVal val="visible"/>
                                      </p:to>
                                    </p:set>
                                    <p:anim calcmode="lin" valueType="num">
                                      <p:cBhvr additive="base">
                                        <p:cTn id="53" dur="2000" fill="hold"/>
                                        <p:tgtEl>
                                          <p:spTgt spid="55329"/>
                                        </p:tgtEl>
                                        <p:attrNameLst>
                                          <p:attrName>ppt_x</p:attrName>
                                        </p:attrNameLst>
                                      </p:cBhvr>
                                      <p:tavLst>
                                        <p:tav tm="0">
                                          <p:val>
                                            <p:strVal val="0-#ppt_w/2"/>
                                          </p:val>
                                        </p:tav>
                                        <p:tav tm="100000">
                                          <p:val>
                                            <p:strVal val="#ppt_x"/>
                                          </p:val>
                                        </p:tav>
                                      </p:tavLst>
                                    </p:anim>
                                    <p:anim calcmode="lin" valueType="num">
                                      <p:cBhvr additive="base">
                                        <p:cTn id="54" dur="2000" fill="hold"/>
                                        <p:tgtEl>
                                          <p:spTgt spid="553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p:bldP spid="55300" grpId="0" animBg="1"/>
      <p:bldP spid="55301" grpId="0" animBg="1"/>
      <p:bldP spid="55302" grpId="0" animBg="1"/>
      <p:bldP spid="55323" grpId="0"/>
      <p:bldP spid="55324" grpId="0"/>
      <p:bldP spid="55325" grpId="0"/>
      <p:bldP spid="55327" grpId="0"/>
      <p:bldP spid="55328" grpId="0"/>
      <p:bldP spid="55329" grpId="0"/>
      <p:bldP spid="3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algn="ctr"/>
            <a:r>
              <a:rPr lang="ar-SA" sz="2000" dirty="0" smtClean="0">
                <a:solidFill>
                  <a:srgbClr val="FF0000"/>
                </a:solidFill>
                <a:latin typeface="Arial" pitchFamily="34" charset="0"/>
                <a:cs typeface="B Titr" pitchFamily="2" charset="-78"/>
              </a:rPr>
              <a:t>مقاومت و حساسيت ارگانيسم ها به مواد گندزدا</a:t>
            </a:r>
            <a:endParaRPr lang="en-US" sz="2000" dirty="0">
              <a:solidFill>
                <a:srgbClr val="FF0000"/>
              </a:solidFill>
              <a:latin typeface="Arial" pitchFamily="34" charset="0"/>
              <a:cs typeface="B Titr" pitchFamily="2" charset="-78"/>
            </a:endParaRPr>
          </a:p>
        </p:txBody>
      </p:sp>
      <p:sp>
        <p:nvSpPr>
          <p:cNvPr id="41" name="Footer Placeholder 4"/>
          <p:cNvSpPr>
            <a:spLocks noGrp="1"/>
          </p:cNvSpPr>
          <p:nvPr>
            <p:ph type="ftr" sz="quarter" idx="11"/>
          </p:nvPr>
        </p:nvSpPr>
        <p:spPr/>
        <p:txBody>
          <a:bodyPr/>
          <a:lstStyle/>
          <a:p>
            <a:r>
              <a:rPr lang="en-US" smtClean="0"/>
              <a:t>www.hospitalhealth.blogfa.com</a:t>
            </a:r>
            <a:endParaRPr lang="en-US" dirty="0"/>
          </a:p>
        </p:txBody>
      </p:sp>
      <p:sp>
        <p:nvSpPr>
          <p:cNvPr id="34" name="Slide Number Placeholder 33"/>
          <p:cNvSpPr>
            <a:spLocks noGrp="1"/>
          </p:cNvSpPr>
          <p:nvPr>
            <p:ph type="sldNum" sz="quarter" idx="12"/>
          </p:nvPr>
        </p:nvSpPr>
        <p:spPr/>
        <p:txBody>
          <a:bodyPr/>
          <a:lstStyle/>
          <a:p>
            <a:fld id="{7C3EF1F4-E41D-48A1-A3A0-D038235D4FC4}" type="slidenum">
              <a:rPr lang="en-US" smtClean="0"/>
              <a:pPr/>
              <a:t>7</a:t>
            </a:fld>
            <a:endParaRPr lang="en-US"/>
          </a:p>
        </p:txBody>
      </p:sp>
      <p:grpSp>
        <p:nvGrpSpPr>
          <p:cNvPr id="2" name="Group 112"/>
          <p:cNvGrpSpPr>
            <a:grpSpLocks/>
          </p:cNvGrpSpPr>
          <p:nvPr/>
        </p:nvGrpSpPr>
        <p:grpSpPr bwMode="auto">
          <a:xfrm>
            <a:off x="380636" y="2057400"/>
            <a:ext cx="7496539" cy="3649663"/>
            <a:chOff x="-26" y="1253"/>
            <a:chExt cx="5114" cy="2539"/>
          </a:xfrm>
        </p:grpSpPr>
        <p:sp>
          <p:nvSpPr>
            <p:cNvPr id="56396" name="Line 76"/>
            <p:cNvSpPr>
              <a:spLocks noChangeShapeType="1"/>
            </p:cNvSpPr>
            <p:nvPr/>
          </p:nvSpPr>
          <p:spPr bwMode="gray">
            <a:xfrm flipH="1">
              <a:off x="702" y="3789"/>
              <a:ext cx="1168" cy="1"/>
            </a:xfrm>
            <a:prstGeom prst="line">
              <a:avLst/>
            </a:prstGeom>
            <a:noFill/>
            <a:ln w="19050" cap="rnd">
              <a:solidFill>
                <a:srgbClr val="5F5F5F"/>
              </a:solidFill>
              <a:prstDash val="sysDot"/>
              <a:round/>
              <a:headEnd/>
              <a:tailEnd/>
            </a:ln>
            <a:effectLst/>
          </p:spPr>
          <p:txBody>
            <a:bodyPr wrap="none" anchor="ctr"/>
            <a:lstStyle/>
            <a:p>
              <a:endParaRPr lang="en-US"/>
            </a:p>
          </p:txBody>
        </p:sp>
        <p:sp>
          <p:nvSpPr>
            <p:cNvPr id="56397" name="Line 77"/>
            <p:cNvSpPr>
              <a:spLocks noChangeShapeType="1"/>
            </p:cNvSpPr>
            <p:nvPr/>
          </p:nvSpPr>
          <p:spPr bwMode="gray">
            <a:xfrm flipH="1">
              <a:off x="702" y="3278"/>
              <a:ext cx="1507" cy="1"/>
            </a:xfrm>
            <a:prstGeom prst="line">
              <a:avLst/>
            </a:prstGeom>
            <a:noFill/>
            <a:ln w="19050" cap="rnd">
              <a:solidFill>
                <a:srgbClr val="5F5F5F"/>
              </a:solidFill>
              <a:prstDash val="sysDot"/>
              <a:round/>
              <a:headEnd/>
              <a:tailEnd/>
            </a:ln>
            <a:effectLst/>
          </p:spPr>
          <p:txBody>
            <a:bodyPr wrap="none" anchor="ctr"/>
            <a:lstStyle/>
            <a:p>
              <a:endParaRPr lang="en-US"/>
            </a:p>
          </p:txBody>
        </p:sp>
        <p:sp>
          <p:nvSpPr>
            <p:cNvPr id="56398" name="Line 78"/>
            <p:cNvSpPr>
              <a:spLocks noChangeShapeType="1"/>
            </p:cNvSpPr>
            <p:nvPr/>
          </p:nvSpPr>
          <p:spPr bwMode="gray">
            <a:xfrm flipH="1">
              <a:off x="702" y="2748"/>
              <a:ext cx="1770" cy="1"/>
            </a:xfrm>
            <a:prstGeom prst="line">
              <a:avLst/>
            </a:prstGeom>
            <a:noFill/>
            <a:ln w="19050" cap="rnd">
              <a:solidFill>
                <a:srgbClr val="5F5F5F"/>
              </a:solidFill>
              <a:prstDash val="sysDot"/>
              <a:round/>
              <a:headEnd/>
              <a:tailEnd/>
            </a:ln>
            <a:effectLst/>
          </p:spPr>
          <p:txBody>
            <a:bodyPr wrap="none" anchor="ctr"/>
            <a:lstStyle/>
            <a:p>
              <a:endParaRPr lang="en-US"/>
            </a:p>
          </p:txBody>
        </p:sp>
        <p:sp>
          <p:nvSpPr>
            <p:cNvPr id="56399" name="Line 79"/>
            <p:cNvSpPr>
              <a:spLocks noChangeShapeType="1"/>
            </p:cNvSpPr>
            <p:nvPr/>
          </p:nvSpPr>
          <p:spPr bwMode="gray">
            <a:xfrm flipH="1">
              <a:off x="702" y="2226"/>
              <a:ext cx="2071" cy="1"/>
            </a:xfrm>
            <a:prstGeom prst="line">
              <a:avLst/>
            </a:prstGeom>
            <a:noFill/>
            <a:ln w="19050" cap="rnd">
              <a:solidFill>
                <a:srgbClr val="5F5F5F"/>
              </a:solidFill>
              <a:prstDash val="sysDot"/>
              <a:round/>
              <a:headEnd/>
              <a:tailEnd/>
            </a:ln>
            <a:effectLst/>
          </p:spPr>
          <p:txBody>
            <a:bodyPr wrap="none" anchor="ctr"/>
            <a:lstStyle/>
            <a:p>
              <a:endParaRPr lang="en-US"/>
            </a:p>
          </p:txBody>
        </p:sp>
        <p:sp>
          <p:nvSpPr>
            <p:cNvPr id="56400" name="Line 80"/>
            <p:cNvSpPr>
              <a:spLocks noChangeShapeType="1"/>
            </p:cNvSpPr>
            <p:nvPr/>
          </p:nvSpPr>
          <p:spPr bwMode="gray">
            <a:xfrm flipH="1">
              <a:off x="702" y="1701"/>
              <a:ext cx="2372" cy="1"/>
            </a:xfrm>
            <a:prstGeom prst="line">
              <a:avLst/>
            </a:prstGeom>
            <a:noFill/>
            <a:ln w="19050" cap="rnd">
              <a:solidFill>
                <a:srgbClr val="5F5F5F"/>
              </a:solidFill>
              <a:prstDash val="sysDot"/>
              <a:round/>
              <a:headEnd/>
              <a:tailEnd/>
            </a:ln>
            <a:effectLst/>
          </p:spPr>
          <p:txBody>
            <a:bodyPr wrap="none" anchor="ctr"/>
            <a:lstStyle/>
            <a:p>
              <a:endParaRPr lang="en-US"/>
            </a:p>
          </p:txBody>
        </p:sp>
        <p:sp>
          <p:nvSpPr>
            <p:cNvPr id="56401" name="Line 81"/>
            <p:cNvSpPr>
              <a:spLocks noChangeShapeType="1"/>
            </p:cNvSpPr>
            <p:nvPr/>
          </p:nvSpPr>
          <p:spPr bwMode="gray">
            <a:xfrm flipH="1">
              <a:off x="702" y="1253"/>
              <a:ext cx="2636" cy="1"/>
            </a:xfrm>
            <a:prstGeom prst="line">
              <a:avLst/>
            </a:prstGeom>
            <a:noFill/>
            <a:ln w="19050" cap="rnd">
              <a:solidFill>
                <a:srgbClr val="5F5F5F"/>
              </a:solidFill>
              <a:prstDash val="sysDot"/>
              <a:round/>
              <a:headEnd/>
              <a:tailEnd/>
            </a:ln>
            <a:effectLst/>
          </p:spPr>
          <p:txBody>
            <a:bodyPr wrap="none" anchor="ctr"/>
            <a:lstStyle/>
            <a:p>
              <a:endParaRPr lang="en-US"/>
            </a:p>
          </p:txBody>
        </p:sp>
        <p:sp>
          <p:nvSpPr>
            <p:cNvPr id="56407" name="Text Box 87"/>
            <p:cNvSpPr txBox="1">
              <a:spLocks noChangeArrowheads="1"/>
            </p:cNvSpPr>
            <p:nvPr/>
          </p:nvSpPr>
          <p:spPr bwMode="auto">
            <a:xfrm>
              <a:off x="-26" y="1518"/>
              <a:ext cx="2131" cy="1863"/>
            </a:xfrm>
            <a:prstGeom prst="rect">
              <a:avLst/>
            </a:prstGeom>
            <a:noFill/>
            <a:ln w="9525">
              <a:noFill/>
              <a:miter lim="800000"/>
              <a:headEnd/>
              <a:tailEnd/>
            </a:ln>
            <a:effectLst/>
          </p:spPr>
          <p:txBody>
            <a:bodyPr wrap="square">
              <a:spAutoFit/>
            </a:bodyPr>
            <a:lstStyle/>
            <a:p>
              <a:pPr algn="r" rtl="1" eaLnBrk="0" hangingPunct="0"/>
              <a:r>
                <a:rPr lang="ar-SA" sz="2800" b="1" dirty="0" smtClean="0">
                  <a:latin typeface="Arial" pitchFamily="34" charset="0"/>
                  <a:cs typeface="B Nazanin" pitchFamily="2" charset="-78"/>
                </a:rPr>
                <a:t>ميكروارگانيسم ها بر حسب ساختمانشان، نسبت به مواد گندزدا حساسيت ومقاومت متفاوت نشان مي دهند</a:t>
              </a:r>
              <a:r>
                <a:rPr lang="ar-SA" sz="2800" dirty="0" smtClean="0">
                  <a:latin typeface="Arial" pitchFamily="34" charset="0"/>
                  <a:cs typeface="B Nazanin" pitchFamily="2" charset="-78"/>
                </a:rPr>
                <a:t>. </a:t>
              </a:r>
              <a:endParaRPr lang="fa-IR" sz="2800" dirty="0" smtClean="0">
                <a:latin typeface="Arial" pitchFamily="34" charset="0"/>
                <a:cs typeface="B Nazanin" pitchFamily="2" charset="-78"/>
              </a:endParaRPr>
            </a:p>
            <a:p>
              <a:pPr algn="r" rtl="1" eaLnBrk="0" hangingPunct="0"/>
              <a:endParaRPr lang="en-US" sz="2800" dirty="0">
                <a:solidFill>
                  <a:srgbClr val="5F5F5F"/>
                </a:solidFill>
                <a:latin typeface="Arial" pitchFamily="34" charset="0"/>
                <a:cs typeface="B Nazanin" pitchFamily="2" charset="-78"/>
              </a:endParaRPr>
            </a:p>
          </p:txBody>
        </p:sp>
        <p:sp>
          <p:nvSpPr>
            <p:cNvPr id="56410" name="Text Box 90"/>
            <p:cNvSpPr txBox="1">
              <a:spLocks noChangeArrowheads="1"/>
            </p:cNvSpPr>
            <p:nvPr/>
          </p:nvSpPr>
          <p:spPr bwMode="auto">
            <a:xfrm>
              <a:off x="856" y="2931"/>
              <a:ext cx="126" cy="214"/>
            </a:xfrm>
            <a:prstGeom prst="rect">
              <a:avLst/>
            </a:prstGeom>
            <a:noFill/>
            <a:ln w="9525">
              <a:noFill/>
              <a:miter lim="800000"/>
              <a:headEnd/>
              <a:tailEnd/>
            </a:ln>
            <a:effectLst/>
          </p:spPr>
          <p:txBody>
            <a:bodyPr wrap="none">
              <a:spAutoFit/>
            </a:bodyPr>
            <a:lstStyle/>
            <a:p>
              <a:pPr eaLnBrk="0" hangingPunct="0"/>
              <a:endParaRPr lang="en-US" sz="1400" dirty="0">
                <a:solidFill>
                  <a:srgbClr val="5F5F5F"/>
                </a:solidFill>
                <a:latin typeface="Verdana" pitchFamily="34" charset="0"/>
              </a:endParaRPr>
            </a:p>
          </p:txBody>
        </p:sp>
        <p:sp>
          <p:nvSpPr>
            <p:cNvPr id="56411" name="Text Box 91"/>
            <p:cNvSpPr txBox="1">
              <a:spLocks noChangeArrowheads="1"/>
            </p:cNvSpPr>
            <p:nvPr/>
          </p:nvSpPr>
          <p:spPr bwMode="auto">
            <a:xfrm>
              <a:off x="856" y="3449"/>
              <a:ext cx="126" cy="214"/>
            </a:xfrm>
            <a:prstGeom prst="rect">
              <a:avLst/>
            </a:prstGeom>
            <a:noFill/>
            <a:ln w="9525">
              <a:noFill/>
              <a:miter lim="800000"/>
              <a:headEnd/>
              <a:tailEnd/>
            </a:ln>
            <a:effectLst/>
          </p:spPr>
          <p:txBody>
            <a:bodyPr wrap="none">
              <a:spAutoFit/>
            </a:bodyPr>
            <a:lstStyle/>
            <a:p>
              <a:pPr eaLnBrk="0" hangingPunct="0"/>
              <a:endParaRPr lang="en-US" sz="1400" dirty="0">
                <a:solidFill>
                  <a:srgbClr val="5F5F5F"/>
                </a:solidFill>
                <a:latin typeface="Verdana" pitchFamily="34" charset="0"/>
              </a:endParaRPr>
            </a:p>
          </p:txBody>
        </p:sp>
        <p:grpSp>
          <p:nvGrpSpPr>
            <p:cNvPr id="3" name="Group 92"/>
            <p:cNvGrpSpPr>
              <a:grpSpLocks/>
            </p:cNvGrpSpPr>
            <p:nvPr/>
          </p:nvGrpSpPr>
          <p:grpSpPr bwMode="auto">
            <a:xfrm>
              <a:off x="1888" y="1253"/>
              <a:ext cx="3200" cy="2539"/>
              <a:chOff x="1702" y="1253"/>
              <a:chExt cx="3855" cy="2825"/>
            </a:xfrm>
          </p:grpSpPr>
          <p:sp>
            <p:nvSpPr>
              <p:cNvPr id="56413" name="Freeform 93"/>
              <p:cNvSpPr>
                <a:spLocks/>
              </p:cNvSpPr>
              <p:nvPr/>
            </p:nvSpPr>
            <p:spPr bwMode="gray">
              <a:xfrm>
                <a:off x="4877" y="3211"/>
                <a:ext cx="680" cy="866"/>
              </a:xfrm>
              <a:custGeom>
                <a:avLst/>
                <a:gdLst/>
                <a:ahLst/>
                <a:cxnLst>
                  <a:cxn ang="0">
                    <a:pos x="399" y="1078"/>
                  </a:cxn>
                  <a:cxn ang="0">
                    <a:pos x="0" y="459"/>
                  </a:cxn>
                  <a:cxn ang="0">
                    <a:pos x="374" y="0"/>
                  </a:cxn>
                  <a:cxn ang="0">
                    <a:pos x="846" y="536"/>
                  </a:cxn>
                  <a:cxn ang="0">
                    <a:pos x="399" y="1078"/>
                  </a:cxn>
                </a:cxnLst>
                <a:rect l="0" t="0" r="r" b="b"/>
                <a:pathLst>
                  <a:path w="847" h="1079">
                    <a:moveTo>
                      <a:pt x="399" y="1078"/>
                    </a:moveTo>
                    <a:lnTo>
                      <a:pt x="0" y="459"/>
                    </a:lnTo>
                    <a:lnTo>
                      <a:pt x="374" y="0"/>
                    </a:lnTo>
                    <a:lnTo>
                      <a:pt x="846" y="536"/>
                    </a:lnTo>
                    <a:lnTo>
                      <a:pt x="399" y="1078"/>
                    </a:lnTo>
                  </a:path>
                </a:pathLst>
              </a:custGeom>
              <a:gradFill rotWithShape="1">
                <a:gsLst>
                  <a:gs pos="0">
                    <a:srgbClr val="3366FF">
                      <a:gamma/>
                      <a:shade val="46275"/>
                      <a:invGamma/>
                    </a:srgbClr>
                  </a:gs>
                  <a:gs pos="100000">
                    <a:srgbClr val="3366FF"/>
                  </a:gs>
                </a:gsLst>
                <a:lin ang="0" scaled="1"/>
              </a:gradFill>
              <a:ln w="12700" cap="rnd" cmpd="sng">
                <a:noFill/>
                <a:prstDash val="solid"/>
                <a:round/>
                <a:headEnd/>
                <a:tailEnd/>
              </a:ln>
              <a:effectLst/>
            </p:spPr>
            <p:txBody>
              <a:bodyPr/>
              <a:lstStyle/>
              <a:p>
                <a:endParaRPr lang="en-US"/>
              </a:p>
            </p:txBody>
          </p:sp>
          <p:sp>
            <p:nvSpPr>
              <p:cNvPr id="56414" name="Freeform 94"/>
              <p:cNvSpPr>
                <a:spLocks/>
              </p:cNvSpPr>
              <p:nvPr/>
            </p:nvSpPr>
            <p:spPr bwMode="gray">
              <a:xfrm>
                <a:off x="2010" y="3211"/>
                <a:ext cx="3168" cy="369"/>
              </a:xfrm>
              <a:custGeom>
                <a:avLst/>
                <a:gdLst/>
                <a:ahLst/>
                <a:cxnLst>
                  <a:cxn ang="0">
                    <a:pos x="0" y="459"/>
                  </a:cxn>
                  <a:cxn ang="0">
                    <a:pos x="3573" y="459"/>
                  </a:cxn>
                  <a:cxn ang="0">
                    <a:pos x="3946" y="0"/>
                  </a:cxn>
                  <a:cxn ang="0">
                    <a:pos x="505" y="0"/>
                  </a:cxn>
                  <a:cxn ang="0">
                    <a:pos x="0" y="459"/>
                  </a:cxn>
                </a:cxnLst>
                <a:rect l="0" t="0" r="r" b="b"/>
                <a:pathLst>
                  <a:path w="3947" h="460">
                    <a:moveTo>
                      <a:pt x="0" y="459"/>
                    </a:moveTo>
                    <a:lnTo>
                      <a:pt x="3573" y="459"/>
                    </a:lnTo>
                    <a:lnTo>
                      <a:pt x="3946" y="0"/>
                    </a:lnTo>
                    <a:lnTo>
                      <a:pt x="505" y="0"/>
                    </a:lnTo>
                    <a:lnTo>
                      <a:pt x="0" y="459"/>
                    </a:lnTo>
                  </a:path>
                </a:pathLst>
              </a:custGeom>
              <a:gradFill rotWithShape="0">
                <a:gsLst>
                  <a:gs pos="0">
                    <a:srgbClr val="336699"/>
                  </a:gs>
                  <a:gs pos="100000">
                    <a:srgbClr val="336699">
                      <a:gamma/>
                      <a:shade val="63529"/>
                      <a:invGamma/>
                    </a:srgbClr>
                  </a:gs>
                </a:gsLst>
                <a:lin ang="2700000" scaled="1"/>
              </a:gradFill>
              <a:ln w="12700" cap="rnd" cmpd="sng">
                <a:noFill/>
                <a:prstDash val="solid"/>
                <a:round/>
                <a:headEnd/>
                <a:tailEnd/>
              </a:ln>
              <a:effectLst/>
            </p:spPr>
            <p:txBody>
              <a:bodyPr/>
              <a:lstStyle/>
              <a:p>
                <a:endParaRPr lang="en-US"/>
              </a:p>
            </p:txBody>
          </p:sp>
          <p:sp>
            <p:nvSpPr>
              <p:cNvPr id="56415" name="Freeform 95"/>
              <p:cNvSpPr>
                <a:spLocks/>
              </p:cNvSpPr>
              <p:nvPr/>
            </p:nvSpPr>
            <p:spPr bwMode="gray">
              <a:xfrm>
                <a:off x="1702" y="3578"/>
                <a:ext cx="3497" cy="500"/>
              </a:xfrm>
              <a:custGeom>
                <a:avLst/>
                <a:gdLst/>
                <a:ahLst/>
                <a:cxnLst>
                  <a:cxn ang="0">
                    <a:pos x="383" y="0"/>
                  </a:cxn>
                  <a:cxn ang="0">
                    <a:pos x="3954" y="0"/>
                  </a:cxn>
                  <a:cxn ang="0">
                    <a:pos x="4356" y="622"/>
                  </a:cxn>
                  <a:cxn ang="0">
                    <a:pos x="0" y="622"/>
                  </a:cxn>
                  <a:cxn ang="0">
                    <a:pos x="383" y="0"/>
                  </a:cxn>
                </a:cxnLst>
                <a:rect l="0" t="0" r="r" b="b"/>
                <a:pathLst>
                  <a:path w="4357" h="623">
                    <a:moveTo>
                      <a:pt x="383" y="0"/>
                    </a:moveTo>
                    <a:lnTo>
                      <a:pt x="3954" y="0"/>
                    </a:lnTo>
                    <a:lnTo>
                      <a:pt x="4356" y="622"/>
                    </a:lnTo>
                    <a:lnTo>
                      <a:pt x="0" y="622"/>
                    </a:lnTo>
                    <a:lnTo>
                      <a:pt x="383" y="0"/>
                    </a:lnTo>
                  </a:path>
                </a:pathLst>
              </a:custGeom>
              <a:gradFill rotWithShape="0">
                <a:gsLst>
                  <a:gs pos="0">
                    <a:srgbClr val="3366CC">
                      <a:gamma/>
                      <a:tint val="66667"/>
                      <a:invGamma/>
                    </a:srgbClr>
                  </a:gs>
                  <a:gs pos="100000">
                    <a:srgbClr val="3366CC"/>
                  </a:gs>
                </a:gsLst>
                <a:lin ang="2700000" scaled="1"/>
              </a:gradFill>
              <a:ln w="12700" cap="rnd" cmpd="sng">
                <a:noFill/>
                <a:prstDash val="solid"/>
                <a:round/>
                <a:headEnd/>
                <a:tailEnd/>
              </a:ln>
              <a:effectLst/>
            </p:spPr>
            <p:txBody>
              <a:bodyPr/>
              <a:lstStyle/>
              <a:p>
                <a:pPr algn="ctr"/>
                <a:r>
                  <a:rPr lang="fa-IR" sz="2000" b="1" dirty="0" smtClean="0">
                    <a:latin typeface="Arial" pitchFamily="34" charset="0"/>
                    <a:cs typeface="B Nazanin" pitchFamily="2" charset="-78"/>
                  </a:rPr>
                  <a:t>مایکو باکتریها</a:t>
                </a:r>
              </a:p>
              <a:p>
                <a:pPr algn="ctr"/>
                <a:r>
                  <a:rPr lang="fa-IR" sz="2000" b="1" dirty="0" smtClean="0">
                    <a:solidFill>
                      <a:srgbClr val="FFFF00"/>
                    </a:solidFill>
                    <a:latin typeface="Arial" pitchFamily="34" charset="0"/>
                    <a:cs typeface="B Roya" pitchFamily="2" charset="-78"/>
                  </a:rPr>
                  <a:t>اسپورهای باکتریایی</a:t>
                </a:r>
                <a:endParaRPr lang="en-US" sz="2000" b="1" dirty="0">
                  <a:solidFill>
                    <a:srgbClr val="FFFF00"/>
                  </a:solidFill>
                  <a:latin typeface="Arial" pitchFamily="34" charset="0"/>
                  <a:cs typeface="B Roya" pitchFamily="2" charset="-78"/>
                </a:endParaRPr>
              </a:p>
            </p:txBody>
          </p:sp>
          <p:sp>
            <p:nvSpPr>
              <p:cNvPr id="56416" name="Freeform 96"/>
              <p:cNvSpPr>
                <a:spLocks/>
              </p:cNvSpPr>
              <p:nvPr/>
            </p:nvSpPr>
            <p:spPr bwMode="gray">
              <a:xfrm>
                <a:off x="4522" y="2721"/>
                <a:ext cx="601" cy="784"/>
              </a:xfrm>
              <a:custGeom>
                <a:avLst/>
                <a:gdLst/>
                <a:ahLst/>
                <a:cxnLst>
                  <a:cxn ang="0">
                    <a:pos x="382" y="976"/>
                  </a:cxn>
                  <a:cxn ang="0">
                    <a:pos x="0" y="342"/>
                  </a:cxn>
                  <a:cxn ang="0">
                    <a:pos x="280" y="0"/>
                  </a:cxn>
                  <a:cxn ang="0">
                    <a:pos x="748" y="538"/>
                  </a:cxn>
                  <a:cxn ang="0">
                    <a:pos x="382" y="976"/>
                  </a:cxn>
                </a:cxnLst>
                <a:rect l="0" t="0" r="r" b="b"/>
                <a:pathLst>
                  <a:path w="749" h="977">
                    <a:moveTo>
                      <a:pt x="382" y="976"/>
                    </a:moveTo>
                    <a:lnTo>
                      <a:pt x="0" y="342"/>
                    </a:lnTo>
                    <a:lnTo>
                      <a:pt x="280" y="0"/>
                    </a:lnTo>
                    <a:lnTo>
                      <a:pt x="748" y="538"/>
                    </a:lnTo>
                    <a:lnTo>
                      <a:pt x="382" y="976"/>
                    </a:lnTo>
                  </a:path>
                </a:pathLst>
              </a:custGeom>
              <a:gradFill rotWithShape="0">
                <a:gsLst>
                  <a:gs pos="0">
                    <a:srgbClr val="00CC99">
                      <a:gamma/>
                      <a:shade val="72941"/>
                      <a:invGamma/>
                    </a:srgbClr>
                  </a:gs>
                  <a:gs pos="100000">
                    <a:srgbClr val="00CC99"/>
                  </a:gs>
                </a:gsLst>
                <a:lin ang="2700000" scaled="1"/>
              </a:gradFill>
              <a:ln w="12700" cap="rnd" cmpd="sng">
                <a:noFill/>
                <a:prstDash val="solid"/>
                <a:round/>
                <a:headEnd/>
                <a:tailEnd/>
              </a:ln>
              <a:effectLst/>
            </p:spPr>
            <p:txBody>
              <a:bodyPr/>
              <a:lstStyle/>
              <a:p>
                <a:endParaRPr lang="en-US"/>
              </a:p>
            </p:txBody>
          </p:sp>
          <p:sp>
            <p:nvSpPr>
              <p:cNvPr id="56417" name="Freeform 97"/>
              <p:cNvSpPr>
                <a:spLocks/>
              </p:cNvSpPr>
              <p:nvPr/>
            </p:nvSpPr>
            <p:spPr bwMode="gray">
              <a:xfrm>
                <a:off x="2370" y="2721"/>
                <a:ext cx="2380" cy="276"/>
              </a:xfrm>
              <a:custGeom>
                <a:avLst/>
                <a:gdLst/>
                <a:ahLst/>
                <a:cxnLst>
                  <a:cxn ang="0">
                    <a:pos x="0" y="343"/>
                  </a:cxn>
                  <a:cxn ang="0">
                    <a:pos x="2684" y="343"/>
                  </a:cxn>
                  <a:cxn ang="0">
                    <a:pos x="2963" y="0"/>
                  </a:cxn>
                  <a:cxn ang="0">
                    <a:pos x="531" y="1"/>
                  </a:cxn>
                  <a:cxn ang="0">
                    <a:pos x="0" y="343"/>
                  </a:cxn>
                </a:cxnLst>
                <a:rect l="0" t="0" r="r" b="b"/>
                <a:pathLst>
                  <a:path w="2964" h="344">
                    <a:moveTo>
                      <a:pt x="0" y="343"/>
                    </a:moveTo>
                    <a:lnTo>
                      <a:pt x="2684" y="343"/>
                    </a:lnTo>
                    <a:lnTo>
                      <a:pt x="2963" y="0"/>
                    </a:lnTo>
                    <a:lnTo>
                      <a:pt x="531" y="1"/>
                    </a:lnTo>
                    <a:lnTo>
                      <a:pt x="0" y="343"/>
                    </a:lnTo>
                  </a:path>
                </a:pathLst>
              </a:custGeom>
              <a:gradFill rotWithShape="1">
                <a:gsLst>
                  <a:gs pos="0">
                    <a:srgbClr val="00CC99"/>
                  </a:gs>
                  <a:gs pos="100000">
                    <a:srgbClr val="00CC99">
                      <a:gamma/>
                      <a:shade val="44314"/>
                      <a:invGamma/>
                    </a:srgbClr>
                  </a:gs>
                </a:gsLst>
                <a:lin ang="2700000" scaled="1"/>
              </a:gradFill>
              <a:ln w="12700" cap="rnd" cmpd="sng">
                <a:noFill/>
                <a:prstDash val="solid"/>
                <a:round/>
                <a:headEnd/>
                <a:tailEnd/>
              </a:ln>
              <a:effectLst/>
            </p:spPr>
            <p:txBody>
              <a:bodyPr/>
              <a:lstStyle/>
              <a:p>
                <a:endParaRPr lang="en-US"/>
              </a:p>
            </p:txBody>
          </p:sp>
          <p:sp>
            <p:nvSpPr>
              <p:cNvPr id="56418" name="Freeform 98"/>
              <p:cNvSpPr>
                <a:spLocks/>
              </p:cNvSpPr>
              <p:nvPr/>
            </p:nvSpPr>
            <p:spPr bwMode="gray">
              <a:xfrm>
                <a:off x="2069" y="2996"/>
                <a:ext cx="2763" cy="509"/>
              </a:xfrm>
              <a:custGeom>
                <a:avLst/>
                <a:gdLst/>
                <a:ahLst/>
                <a:cxnLst>
                  <a:cxn ang="0">
                    <a:pos x="0" y="633"/>
                  </a:cxn>
                  <a:cxn ang="0">
                    <a:pos x="3442" y="633"/>
                  </a:cxn>
                  <a:cxn ang="0">
                    <a:pos x="3060" y="0"/>
                  </a:cxn>
                  <a:cxn ang="0">
                    <a:pos x="377" y="0"/>
                  </a:cxn>
                  <a:cxn ang="0">
                    <a:pos x="0" y="633"/>
                  </a:cxn>
                </a:cxnLst>
                <a:rect l="0" t="0" r="r" b="b"/>
                <a:pathLst>
                  <a:path w="3443" h="634">
                    <a:moveTo>
                      <a:pt x="0" y="633"/>
                    </a:moveTo>
                    <a:lnTo>
                      <a:pt x="3442" y="633"/>
                    </a:lnTo>
                    <a:lnTo>
                      <a:pt x="3060" y="0"/>
                    </a:lnTo>
                    <a:lnTo>
                      <a:pt x="377" y="0"/>
                    </a:lnTo>
                    <a:lnTo>
                      <a:pt x="0" y="633"/>
                    </a:lnTo>
                  </a:path>
                </a:pathLst>
              </a:custGeom>
              <a:gradFill rotWithShape="0">
                <a:gsLst>
                  <a:gs pos="0">
                    <a:srgbClr val="00CC99">
                      <a:gamma/>
                      <a:tint val="47451"/>
                      <a:invGamma/>
                    </a:srgbClr>
                  </a:gs>
                  <a:gs pos="100000">
                    <a:srgbClr val="00CC99"/>
                  </a:gs>
                </a:gsLst>
                <a:lin ang="2700000" scaled="1"/>
              </a:gradFill>
              <a:ln w="12700" cap="rnd" cmpd="sng">
                <a:noFill/>
                <a:prstDash val="solid"/>
                <a:round/>
                <a:headEnd/>
                <a:tailEnd/>
              </a:ln>
              <a:effectLst/>
            </p:spPr>
            <p:txBody>
              <a:bodyPr/>
              <a:lstStyle/>
              <a:p>
                <a:endParaRPr lang="en-US"/>
              </a:p>
            </p:txBody>
          </p:sp>
          <p:sp>
            <p:nvSpPr>
              <p:cNvPr id="56419" name="Freeform 99"/>
              <p:cNvSpPr>
                <a:spLocks/>
              </p:cNvSpPr>
              <p:nvPr/>
            </p:nvSpPr>
            <p:spPr bwMode="gray">
              <a:xfrm>
                <a:off x="4167" y="2236"/>
                <a:ext cx="526" cy="681"/>
              </a:xfrm>
              <a:custGeom>
                <a:avLst/>
                <a:gdLst/>
                <a:ahLst/>
                <a:cxnLst>
                  <a:cxn ang="0">
                    <a:pos x="0" y="230"/>
                  </a:cxn>
                  <a:cxn ang="0">
                    <a:pos x="387" y="848"/>
                  </a:cxn>
                  <a:cxn ang="0">
                    <a:pos x="654" y="531"/>
                  </a:cxn>
                  <a:cxn ang="0">
                    <a:pos x="188" y="0"/>
                  </a:cxn>
                  <a:cxn ang="0">
                    <a:pos x="0" y="230"/>
                  </a:cxn>
                </a:cxnLst>
                <a:rect l="0" t="0" r="r" b="b"/>
                <a:pathLst>
                  <a:path w="655" h="849">
                    <a:moveTo>
                      <a:pt x="0" y="230"/>
                    </a:moveTo>
                    <a:lnTo>
                      <a:pt x="387" y="848"/>
                    </a:lnTo>
                    <a:lnTo>
                      <a:pt x="654" y="531"/>
                    </a:lnTo>
                    <a:lnTo>
                      <a:pt x="188" y="0"/>
                    </a:lnTo>
                    <a:lnTo>
                      <a:pt x="0" y="230"/>
                    </a:lnTo>
                  </a:path>
                </a:pathLst>
              </a:custGeom>
              <a:gradFill rotWithShape="1">
                <a:gsLst>
                  <a:gs pos="0">
                    <a:srgbClr val="336699">
                      <a:gamma/>
                      <a:shade val="72941"/>
                      <a:invGamma/>
                    </a:srgbClr>
                  </a:gs>
                  <a:gs pos="100000">
                    <a:srgbClr val="336699"/>
                  </a:gs>
                </a:gsLst>
                <a:lin ang="2700000" scaled="1"/>
              </a:gradFill>
              <a:ln w="12700" cap="rnd" cmpd="sng">
                <a:noFill/>
                <a:prstDash val="solid"/>
                <a:round/>
                <a:headEnd/>
                <a:tailEnd/>
              </a:ln>
              <a:effectLst/>
            </p:spPr>
            <p:txBody>
              <a:bodyPr/>
              <a:lstStyle/>
              <a:p>
                <a:endParaRPr lang="en-US"/>
              </a:p>
            </p:txBody>
          </p:sp>
          <p:sp>
            <p:nvSpPr>
              <p:cNvPr id="56420" name="Freeform 100"/>
              <p:cNvSpPr>
                <a:spLocks/>
              </p:cNvSpPr>
              <p:nvPr/>
            </p:nvSpPr>
            <p:spPr bwMode="gray">
              <a:xfrm>
                <a:off x="2728" y="2236"/>
                <a:ext cx="1589" cy="184"/>
              </a:xfrm>
              <a:custGeom>
                <a:avLst/>
                <a:gdLst/>
                <a:ahLst/>
                <a:cxnLst>
                  <a:cxn ang="0">
                    <a:pos x="0" y="228"/>
                  </a:cxn>
                  <a:cxn ang="0">
                    <a:pos x="1791" y="228"/>
                  </a:cxn>
                  <a:cxn ang="0">
                    <a:pos x="1979" y="0"/>
                  </a:cxn>
                  <a:cxn ang="0">
                    <a:pos x="500" y="0"/>
                  </a:cxn>
                  <a:cxn ang="0">
                    <a:pos x="0" y="228"/>
                  </a:cxn>
                </a:cxnLst>
                <a:rect l="0" t="0" r="r" b="b"/>
                <a:pathLst>
                  <a:path w="1980" h="229">
                    <a:moveTo>
                      <a:pt x="0" y="228"/>
                    </a:moveTo>
                    <a:lnTo>
                      <a:pt x="1791" y="228"/>
                    </a:lnTo>
                    <a:lnTo>
                      <a:pt x="1979" y="0"/>
                    </a:lnTo>
                    <a:lnTo>
                      <a:pt x="500" y="0"/>
                    </a:lnTo>
                    <a:lnTo>
                      <a:pt x="0" y="228"/>
                    </a:lnTo>
                  </a:path>
                </a:pathLst>
              </a:custGeom>
              <a:gradFill rotWithShape="0">
                <a:gsLst>
                  <a:gs pos="0">
                    <a:srgbClr val="336699"/>
                  </a:gs>
                  <a:gs pos="100000">
                    <a:srgbClr val="336699">
                      <a:gamma/>
                      <a:shade val="47451"/>
                      <a:invGamma/>
                    </a:srgbClr>
                  </a:gs>
                </a:gsLst>
                <a:lin ang="2700000" scaled="1"/>
              </a:gradFill>
              <a:ln w="12700" cap="rnd" cmpd="sng">
                <a:noFill/>
                <a:prstDash val="solid"/>
                <a:round/>
                <a:headEnd/>
                <a:tailEnd/>
              </a:ln>
              <a:effectLst/>
            </p:spPr>
            <p:txBody>
              <a:bodyPr/>
              <a:lstStyle/>
              <a:p>
                <a:endParaRPr lang="en-US"/>
              </a:p>
            </p:txBody>
          </p:sp>
          <p:sp>
            <p:nvSpPr>
              <p:cNvPr id="56421" name="Freeform 101"/>
              <p:cNvSpPr>
                <a:spLocks/>
              </p:cNvSpPr>
              <p:nvPr/>
            </p:nvSpPr>
            <p:spPr bwMode="gray">
              <a:xfrm>
                <a:off x="2422" y="2419"/>
                <a:ext cx="2056" cy="498"/>
              </a:xfrm>
              <a:custGeom>
                <a:avLst/>
                <a:gdLst/>
                <a:ahLst/>
                <a:cxnLst>
                  <a:cxn ang="0">
                    <a:pos x="0" y="620"/>
                  </a:cxn>
                  <a:cxn ang="0">
                    <a:pos x="2560" y="620"/>
                  </a:cxn>
                  <a:cxn ang="0">
                    <a:pos x="2172" y="0"/>
                  </a:cxn>
                  <a:cxn ang="0">
                    <a:pos x="382" y="0"/>
                  </a:cxn>
                  <a:cxn ang="0">
                    <a:pos x="0" y="620"/>
                  </a:cxn>
                </a:cxnLst>
                <a:rect l="0" t="0" r="r" b="b"/>
                <a:pathLst>
                  <a:path w="2561" h="621">
                    <a:moveTo>
                      <a:pt x="0" y="620"/>
                    </a:moveTo>
                    <a:lnTo>
                      <a:pt x="2560" y="620"/>
                    </a:lnTo>
                    <a:lnTo>
                      <a:pt x="2172" y="0"/>
                    </a:lnTo>
                    <a:lnTo>
                      <a:pt x="382" y="0"/>
                    </a:lnTo>
                    <a:lnTo>
                      <a:pt x="0" y="620"/>
                    </a:lnTo>
                  </a:path>
                </a:pathLst>
              </a:custGeom>
              <a:gradFill rotWithShape="0">
                <a:gsLst>
                  <a:gs pos="0">
                    <a:srgbClr val="3366CC">
                      <a:gamma/>
                      <a:tint val="47451"/>
                      <a:invGamma/>
                    </a:srgbClr>
                  </a:gs>
                  <a:gs pos="100000">
                    <a:srgbClr val="3366CC"/>
                  </a:gs>
                </a:gsLst>
                <a:lin ang="2700000" scaled="1"/>
              </a:gradFill>
              <a:ln w="12700" cap="rnd" cmpd="sng">
                <a:noFill/>
                <a:prstDash val="solid"/>
                <a:round/>
                <a:headEnd/>
                <a:tailEnd/>
              </a:ln>
              <a:effectLst/>
            </p:spPr>
            <p:txBody>
              <a:bodyPr/>
              <a:lstStyle/>
              <a:p>
                <a:endParaRPr lang="en-US"/>
              </a:p>
            </p:txBody>
          </p:sp>
          <p:sp>
            <p:nvSpPr>
              <p:cNvPr id="56422" name="Freeform 102"/>
              <p:cNvSpPr>
                <a:spLocks/>
              </p:cNvSpPr>
              <p:nvPr/>
            </p:nvSpPr>
            <p:spPr bwMode="gray">
              <a:xfrm>
                <a:off x="3808" y="1744"/>
                <a:ext cx="453" cy="593"/>
              </a:xfrm>
              <a:custGeom>
                <a:avLst/>
                <a:gdLst/>
                <a:ahLst/>
                <a:cxnLst>
                  <a:cxn ang="0">
                    <a:pos x="385" y="737"/>
                  </a:cxn>
                  <a:cxn ang="0">
                    <a:pos x="563" y="527"/>
                  </a:cxn>
                  <a:cxn ang="0">
                    <a:pos x="97" y="0"/>
                  </a:cxn>
                  <a:cxn ang="0">
                    <a:pos x="0" y="111"/>
                  </a:cxn>
                  <a:cxn ang="0">
                    <a:pos x="385" y="737"/>
                  </a:cxn>
                </a:cxnLst>
                <a:rect l="0" t="0" r="r" b="b"/>
                <a:pathLst>
                  <a:path w="564" h="738">
                    <a:moveTo>
                      <a:pt x="385" y="737"/>
                    </a:moveTo>
                    <a:lnTo>
                      <a:pt x="563" y="527"/>
                    </a:lnTo>
                    <a:lnTo>
                      <a:pt x="97" y="0"/>
                    </a:lnTo>
                    <a:lnTo>
                      <a:pt x="0" y="111"/>
                    </a:lnTo>
                    <a:lnTo>
                      <a:pt x="385" y="737"/>
                    </a:lnTo>
                  </a:path>
                </a:pathLst>
              </a:custGeom>
              <a:gradFill rotWithShape="0">
                <a:gsLst>
                  <a:gs pos="0">
                    <a:srgbClr val="00CC99">
                      <a:gamma/>
                      <a:shade val="79216"/>
                      <a:invGamma/>
                    </a:srgbClr>
                  </a:gs>
                  <a:gs pos="100000">
                    <a:srgbClr val="00CC99"/>
                  </a:gs>
                </a:gsLst>
                <a:lin ang="2700000" scaled="1"/>
              </a:gradFill>
              <a:ln w="12700" cap="rnd" cmpd="sng">
                <a:noFill/>
                <a:prstDash val="solid"/>
                <a:round/>
                <a:headEnd/>
                <a:tailEnd/>
              </a:ln>
              <a:effectLst/>
            </p:spPr>
            <p:txBody>
              <a:bodyPr/>
              <a:lstStyle/>
              <a:p>
                <a:endParaRPr lang="en-US"/>
              </a:p>
            </p:txBody>
          </p:sp>
          <p:sp>
            <p:nvSpPr>
              <p:cNvPr id="56423" name="Freeform 103"/>
              <p:cNvSpPr>
                <a:spLocks/>
              </p:cNvSpPr>
              <p:nvPr/>
            </p:nvSpPr>
            <p:spPr bwMode="gray">
              <a:xfrm>
                <a:off x="3092" y="1744"/>
                <a:ext cx="793" cy="89"/>
              </a:xfrm>
              <a:custGeom>
                <a:avLst/>
                <a:gdLst/>
                <a:ahLst/>
                <a:cxnLst>
                  <a:cxn ang="0">
                    <a:pos x="0" y="109"/>
                  </a:cxn>
                  <a:cxn ang="0">
                    <a:pos x="889" y="109"/>
                  </a:cxn>
                  <a:cxn ang="0">
                    <a:pos x="986" y="0"/>
                  </a:cxn>
                  <a:cxn ang="0">
                    <a:pos x="308" y="0"/>
                  </a:cxn>
                  <a:cxn ang="0">
                    <a:pos x="0" y="109"/>
                  </a:cxn>
                </a:cxnLst>
                <a:rect l="0" t="0" r="r" b="b"/>
                <a:pathLst>
                  <a:path w="987" h="110">
                    <a:moveTo>
                      <a:pt x="0" y="109"/>
                    </a:moveTo>
                    <a:lnTo>
                      <a:pt x="889" y="109"/>
                    </a:lnTo>
                    <a:lnTo>
                      <a:pt x="986" y="0"/>
                    </a:lnTo>
                    <a:lnTo>
                      <a:pt x="308" y="0"/>
                    </a:lnTo>
                    <a:lnTo>
                      <a:pt x="0" y="109"/>
                    </a:lnTo>
                  </a:path>
                </a:pathLst>
              </a:custGeom>
              <a:gradFill rotWithShape="0">
                <a:gsLst>
                  <a:gs pos="0">
                    <a:srgbClr val="00CC99"/>
                  </a:gs>
                  <a:gs pos="100000">
                    <a:srgbClr val="00CC99">
                      <a:gamma/>
                      <a:shade val="50980"/>
                      <a:invGamma/>
                    </a:srgbClr>
                  </a:gs>
                </a:gsLst>
                <a:lin ang="2700000" scaled="1"/>
              </a:gradFill>
              <a:ln w="12700" cap="rnd" cmpd="sng">
                <a:noFill/>
                <a:prstDash val="solid"/>
                <a:round/>
                <a:headEnd/>
                <a:tailEnd/>
              </a:ln>
              <a:effectLst/>
            </p:spPr>
            <p:txBody>
              <a:bodyPr/>
              <a:lstStyle/>
              <a:p>
                <a:endParaRPr lang="en-US"/>
              </a:p>
            </p:txBody>
          </p:sp>
          <p:sp>
            <p:nvSpPr>
              <p:cNvPr id="56424" name="Freeform 104"/>
              <p:cNvSpPr>
                <a:spLocks/>
              </p:cNvSpPr>
              <p:nvPr/>
            </p:nvSpPr>
            <p:spPr bwMode="gray">
              <a:xfrm>
                <a:off x="2780" y="1832"/>
                <a:ext cx="1339" cy="505"/>
              </a:xfrm>
              <a:custGeom>
                <a:avLst/>
                <a:gdLst/>
                <a:ahLst/>
                <a:cxnLst>
                  <a:cxn ang="0">
                    <a:pos x="0" y="628"/>
                  </a:cxn>
                  <a:cxn ang="0">
                    <a:pos x="1668" y="628"/>
                  </a:cxn>
                  <a:cxn ang="0">
                    <a:pos x="1281" y="0"/>
                  </a:cxn>
                  <a:cxn ang="0">
                    <a:pos x="388" y="0"/>
                  </a:cxn>
                  <a:cxn ang="0">
                    <a:pos x="0" y="628"/>
                  </a:cxn>
                </a:cxnLst>
                <a:rect l="0" t="0" r="r" b="b"/>
                <a:pathLst>
                  <a:path w="1669" h="629">
                    <a:moveTo>
                      <a:pt x="0" y="628"/>
                    </a:moveTo>
                    <a:lnTo>
                      <a:pt x="1668" y="628"/>
                    </a:lnTo>
                    <a:lnTo>
                      <a:pt x="1281" y="0"/>
                    </a:lnTo>
                    <a:lnTo>
                      <a:pt x="388" y="0"/>
                    </a:lnTo>
                    <a:lnTo>
                      <a:pt x="0" y="628"/>
                    </a:lnTo>
                  </a:path>
                </a:pathLst>
              </a:custGeom>
              <a:gradFill rotWithShape="0">
                <a:gsLst>
                  <a:gs pos="0">
                    <a:srgbClr val="00CC99">
                      <a:gamma/>
                      <a:tint val="50196"/>
                      <a:invGamma/>
                    </a:srgbClr>
                  </a:gs>
                  <a:gs pos="100000">
                    <a:srgbClr val="00CC99"/>
                  </a:gs>
                </a:gsLst>
                <a:lin ang="2700000" scaled="1"/>
              </a:gradFill>
              <a:ln w="12700" cap="rnd" cmpd="sng">
                <a:noFill/>
                <a:prstDash val="solid"/>
                <a:round/>
                <a:headEnd/>
                <a:tailEnd/>
              </a:ln>
              <a:effectLst/>
            </p:spPr>
            <p:txBody>
              <a:bodyPr/>
              <a:lstStyle/>
              <a:p>
                <a:endParaRPr lang="en-US"/>
              </a:p>
            </p:txBody>
          </p:sp>
          <p:sp>
            <p:nvSpPr>
              <p:cNvPr id="56425" name="Freeform 105"/>
              <p:cNvSpPr>
                <a:spLocks/>
              </p:cNvSpPr>
              <p:nvPr/>
            </p:nvSpPr>
            <p:spPr bwMode="gray">
              <a:xfrm>
                <a:off x="3446" y="1253"/>
                <a:ext cx="383" cy="502"/>
              </a:xfrm>
              <a:custGeom>
                <a:avLst/>
                <a:gdLst/>
                <a:ahLst/>
                <a:cxnLst>
                  <a:cxn ang="0">
                    <a:pos x="387" y="624"/>
                  </a:cxn>
                  <a:cxn ang="0">
                    <a:pos x="476" y="527"/>
                  </a:cxn>
                  <a:cxn ang="0">
                    <a:pos x="0" y="0"/>
                  </a:cxn>
                  <a:cxn ang="0">
                    <a:pos x="387" y="624"/>
                  </a:cxn>
                </a:cxnLst>
                <a:rect l="0" t="0" r="r" b="b"/>
                <a:pathLst>
                  <a:path w="477" h="625">
                    <a:moveTo>
                      <a:pt x="387" y="624"/>
                    </a:moveTo>
                    <a:lnTo>
                      <a:pt x="476" y="527"/>
                    </a:lnTo>
                    <a:lnTo>
                      <a:pt x="0" y="0"/>
                    </a:lnTo>
                    <a:lnTo>
                      <a:pt x="387" y="624"/>
                    </a:lnTo>
                  </a:path>
                </a:pathLst>
              </a:custGeom>
              <a:gradFill rotWithShape="0">
                <a:gsLst>
                  <a:gs pos="0">
                    <a:srgbClr val="336699">
                      <a:gamma/>
                      <a:shade val="79216"/>
                      <a:invGamma/>
                    </a:srgbClr>
                  </a:gs>
                  <a:gs pos="100000">
                    <a:srgbClr val="336699"/>
                  </a:gs>
                </a:gsLst>
                <a:lin ang="2700000" scaled="1"/>
              </a:gradFill>
              <a:ln w="12700" cap="rnd" cmpd="sng">
                <a:noFill/>
                <a:prstDash val="solid"/>
                <a:round/>
                <a:headEnd/>
                <a:tailEnd/>
              </a:ln>
              <a:effectLst/>
            </p:spPr>
            <p:txBody>
              <a:bodyPr/>
              <a:lstStyle/>
              <a:p>
                <a:endParaRPr lang="en-US"/>
              </a:p>
            </p:txBody>
          </p:sp>
          <p:sp>
            <p:nvSpPr>
              <p:cNvPr id="56426" name="Freeform 106"/>
              <p:cNvSpPr>
                <a:spLocks/>
              </p:cNvSpPr>
              <p:nvPr/>
            </p:nvSpPr>
            <p:spPr bwMode="gray">
              <a:xfrm>
                <a:off x="3136" y="1253"/>
                <a:ext cx="621" cy="502"/>
              </a:xfrm>
              <a:custGeom>
                <a:avLst/>
                <a:gdLst/>
                <a:ahLst/>
                <a:cxnLst>
                  <a:cxn ang="0">
                    <a:pos x="0" y="624"/>
                  </a:cxn>
                  <a:cxn ang="0">
                    <a:pos x="772" y="624"/>
                  </a:cxn>
                  <a:cxn ang="0">
                    <a:pos x="387" y="0"/>
                  </a:cxn>
                  <a:cxn ang="0">
                    <a:pos x="0" y="624"/>
                  </a:cxn>
                </a:cxnLst>
                <a:rect l="0" t="0" r="r" b="b"/>
                <a:pathLst>
                  <a:path w="773" h="625">
                    <a:moveTo>
                      <a:pt x="0" y="624"/>
                    </a:moveTo>
                    <a:lnTo>
                      <a:pt x="772" y="624"/>
                    </a:lnTo>
                    <a:lnTo>
                      <a:pt x="387" y="0"/>
                    </a:lnTo>
                    <a:lnTo>
                      <a:pt x="0" y="624"/>
                    </a:lnTo>
                  </a:path>
                </a:pathLst>
              </a:custGeom>
              <a:gradFill rotWithShape="0">
                <a:gsLst>
                  <a:gs pos="0">
                    <a:srgbClr val="3366CC">
                      <a:gamma/>
                      <a:tint val="38039"/>
                      <a:invGamma/>
                    </a:srgbClr>
                  </a:gs>
                  <a:gs pos="100000">
                    <a:srgbClr val="3366CC"/>
                  </a:gs>
                </a:gsLst>
                <a:lin ang="2700000" scaled="1"/>
              </a:gradFill>
              <a:ln w="12700" cap="rnd" cmpd="sng">
                <a:noFill/>
                <a:prstDash val="solid"/>
                <a:round/>
                <a:headEnd/>
                <a:tailEnd/>
              </a:ln>
              <a:effectLst/>
            </p:spPr>
            <p:txBody>
              <a:bodyPr/>
              <a:lstStyle/>
              <a:p>
                <a:endParaRPr lang="en-US"/>
              </a:p>
            </p:txBody>
          </p:sp>
          <p:sp>
            <p:nvSpPr>
              <p:cNvPr id="56427" name="Text Box 107"/>
              <p:cNvSpPr txBox="1">
                <a:spLocks noChangeArrowheads="1"/>
              </p:cNvSpPr>
              <p:nvPr/>
            </p:nvSpPr>
            <p:spPr bwMode="gray">
              <a:xfrm>
                <a:off x="2966" y="1312"/>
                <a:ext cx="950" cy="500"/>
              </a:xfrm>
              <a:prstGeom prst="rect">
                <a:avLst/>
              </a:prstGeom>
              <a:noFill/>
              <a:ln w="9525" algn="ctr">
                <a:noFill/>
                <a:miter lim="800000"/>
                <a:headEnd/>
                <a:tailEnd/>
              </a:ln>
              <a:effectLst/>
            </p:spPr>
            <p:txBody>
              <a:bodyPr wrap="none">
                <a:spAutoFit/>
              </a:bodyPr>
              <a:lstStyle/>
              <a:p>
                <a:pPr algn="ctr" eaLnBrk="0" hangingPunct="0"/>
                <a:r>
                  <a:rPr lang="fa-IR" b="1" dirty="0" smtClean="0">
                    <a:solidFill>
                      <a:srgbClr val="FF0000"/>
                    </a:solidFill>
                    <a:effectLst>
                      <a:outerShdw blurRad="38100" dist="38100" dir="2700000" algn="tl">
                        <a:srgbClr val="C0C0C0"/>
                      </a:outerShdw>
                    </a:effectLst>
                    <a:latin typeface="Arial" pitchFamily="34" charset="0"/>
                    <a:cs typeface="B Roya" pitchFamily="2" charset="-78"/>
                  </a:rPr>
                  <a:t>ویروس های </a:t>
                </a:r>
              </a:p>
              <a:p>
                <a:pPr algn="ctr" eaLnBrk="0" hangingPunct="0"/>
                <a:r>
                  <a:rPr lang="fa-IR" b="1" dirty="0" smtClean="0">
                    <a:solidFill>
                      <a:srgbClr val="FF0000"/>
                    </a:solidFill>
                    <a:effectLst>
                      <a:outerShdw blurRad="38100" dist="38100" dir="2700000" algn="tl">
                        <a:srgbClr val="C0C0C0"/>
                      </a:outerShdw>
                    </a:effectLst>
                    <a:latin typeface="Arial" pitchFamily="34" charset="0"/>
                    <a:cs typeface="B Roya" pitchFamily="2" charset="-78"/>
                  </a:rPr>
                  <a:t>پوشش دار</a:t>
                </a:r>
                <a:endParaRPr lang="en-US" b="1" dirty="0">
                  <a:solidFill>
                    <a:srgbClr val="FF0000"/>
                  </a:solidFill>
                  <a:effectLst>
                    <a:outerShdw blurRad="38100" dist="38100" dir="2700000" algn="tl">
                      <a:srgbClr val="C0C0C0"/>
                    </a:outerShdw>
                  </a:effectLst>
                  <a:latin typeface="Arial" pitchFamily="34" charset="0"/>
                  <a:cs typeface="B Roya" pitchFamily="2" charset="-78"/>
                </a:endParaRPr>
              </a:p>
            </p:txBody>
          </p:sp>
          <p:sp>
            <p:nvSpPr>
              <p:cNvPr id="56428" name="Text Box 108"/>
              <p:cNvSpPr txBox="1">
                <a:spLocks noChangeArrowheads="1"/>
              </p:cNvSpPr>
              <p:nvPr/>
            </p:nvSpPr>
            <p:spPr bwMode="gray">
              <a:xfrm>
                <a:off x="2430" y="1762"/>
                <a:ext cx="2254" cy="679"/>
              </a:xfrm>
              <a:prstGeom prst="rect">
                <a:avLst/>
              </a:prstGeom>
              <a:noFill/>
              <a:ln w="9525" algn="ctr">
                <a:noFill/>
                <a:miter lim="800000"/>
                <a:headEnd/>
                <a:tailEnd/>
              </a:ln>
              <a:effectLst/>
            </p:spPr>
            <p:txBody>
              <a:bodyPr wrap="square">
                <a:spAutoFit/>
              </a:bodyPr>
              <a:lstStyle/>
              <a:p>
                <a:pPr algn="ctr" eaLnBrk="0" hangingPunct="0">
                  <a:lnSpc>
                    <a:spcPct val="150000"/>
                  </a:lnSpc>
                </a:pPr>
                <a:r>
                  <a:rPr lang="fa-IR" b="1" dirty="0" smtClean="0">
                    <a:solidFill>
                      <a:srgbClr val="FF0000"/>
                    </a:solidFill>
                    <a:effectLst>
                      <a:outerShdw blurRad="38100" dist="38100" dir="2700000" algn="tl">
                        <a:srgbClr val="C0C0C0"/>
                      </a:outerShdw>
                    </a:effectLst>
                    <a:latin typeface="Arial" pitchFamily="34" charset="0"/>
                    <a:cs typeface="B Roya" pitchFamily="2" charset="-78"/>
                  </a:rPr>
                  <a:t>باکتریهای گرم مثبت بدون پوشش</a:t>
                </a:r>
              </a:p>
              <a:p>
                <a:pPr algn="ctr" eaLnBrk="0" hangingPunct="0">
                  <a:lnSpc>
                    <a:spcPct val="150000"/>
                  </a:lnSpc>
                </a:pPr>
                <a:r>
                  <a:rPr lang="fa-IR" sz="1600" b="1" dirty="0" smtClean="0">
                    <a:latin typeface="Arial" pitchFamily="34" charset="0"/>
                    <a:cs typeface="B Nazanin" pitchFamily="2" charset="-78"/>
                  </a:rPr>
                  <a:t>ویروس های بزرگ بدون پوشش</a:t>
                </a:r>
                <a:endParaRPr lang="en-US" sz="1600" b="1" dirty="0">
                  <a:latin typeface="Arial" pitchFamily="34" charset="0"/>
                  <a:cs typeface="B Nazanin" pitchFamily="2" charset="-78"/>
                </a:endParaRPr>
              </a:p>
            </p:txBody>
          </p:sp>
          <p:sp>
            <p:nvSpPr>
              <p:cNvPr id="56429" name="Text Box 109"/>
              <p:cNvSpPr txBox="1">
                <a:spLocks noChangeArrowheads="1"/>
              </p:cNvSpPr>
              <p:nvPr/>
            </p:nvSpPr>
            <p:spPr bwMode="gray">
              <a:xfrm>
                <a:off x="2465" y="2433"/>
                <a:ext cx="2431" cy="524"/>
              </a:xfrm>
              <a:prstGeom prst="rect">
                <a:avLst/>
              </a:prstGeom>
              <a:noFill/>
              <a:ln w="9525" algn="ctr">
                <a:noFill/>
                <a:miter lim="800000"/>
                <a:headEnd/>
                <a:tailEnd/>
              </a:ln>
              <a:effectLst/>
            </p:spPr>
            <p:txBody>
              <a:bodyPr wrap="square">
                <a:spAutoFit/>
              </a:bodyPr>
              <a:lstStyle/>
              <a:p>
                <a:pPr algn="ctr" eaLnBrk="0" hangingPunct="0"/>
                <a:r>
                  <a:rPr lang="fa-IR" sz="2000" b="1" dirty="0" smtClean="0">
                    <a:solidFill>
                      <a:srgbClr val="FFFF00"/>
                    </a:solidFill>
                    <a:latin typeface="Arial" pitchFamily="34" charset="0"/>
                    <a:cs typeface="B Roya" pitchFamily="2" charset="-78"/>
                  </a:rPr>
                  <a:t>قارچ ها</a:t>
                </a:r>
              </a:p>
              <a:p>
                <a:pPr algn="ctr" eaLnBrk="0" hangingPunct="0"/>
                <a:r>
                  <a:rPr lang="fa-IR" b="1" dirty="0" smtClean="0">
                    <a:solidFill>
                      <a:srgbClr val="FF0000"/>
                    </a:solidFill>
                    <a:effectLst>
                      <a:outerShdw blurRad="38100" dist="38100" dir="2700000" algn="tl">
                        <a:srgbClr val="C0C0C0"/>
                      </a:outerShdw>
                    </a:effectLst>
                    <a:latin typeface="Arial" pitchFamily="34" charset="0"/>
                    <a:cs typeface="B Roya" pitchFamily="2" charset="-78"/>
                  </a:rPr>
                  <a:t>باکتری های گرم منفی بدون اسپور</a:t>
                </a:r>
                <a:endParaRPr lang="en-US" b="1" dirty="0">
                  <a:solidFill>
                    <a:srgbClr val="FF0000"/>
                  </a:solidFill>
                  <a:effectLst>
                    <a:outerShdw blurRad="38100" dist="38100" dir="2700000" algn="tl">
                      <a:srgbClr val="C0C0C0"/>
                    </a:outerShdw>
                  </a:effectLst>
                  <a:latin typeface="Arial" pitchFamily="34" charset="0"/>
                  <a:cs typeface="B Roya" pitchFamily="2" charset="-78"/>
                </a:endParaRPr>
              </a:p>
            </p:txBody>
          </p:sp>
          <p:sp>
            <p:nvSpPr>
              <p:cNvPr id="56430" name="Text Box 110"/>
              <p:cNvSpPr txBox="1">
                <a:spLocks noChangeArrowheads="1"/>
              </p:cNvSpPr>
              <p:nvPr/>
            </p:nvSpPr>
            <p:spPr bwMode="gray">
              <a:xfrm>
                <a:off x="2215" y="3022"/>
                <a:ext cx="2568" cy="548"/>
              </a:xfrm>
              <a:prstGeom prst="rect">
                <a:avLst/>
              </a:prstGeom>
              <a:noFill/>
              <a:ln w="9525" algn="ctr">
                <a:noFill/>
                <a:miter lim="800000"/>
                <a:headEnd/>
                <a:tailEnd/>
              </a:ln>
              <a:effectLst/>
            </p:spPr>
            <p:txBody>
              <a:bodyPr wrap="square">
                <a:spAutoFit/>
              </a:bodyPr>
              <a:lstStyle/>
              <a:p>
                <a:pPr algn="ctr" eaLnBrk="0" hangingPunct="0"/>
                <a:r>
                  <a:rPr lang="fa-IR" sz="2000" b="1" dirty="0" smtClean="0">
                    <a:latin typeface="Arial" pitchFamily="34" charset="0"/>
                    <a:cs typeface="B Nazanin" pitchFamily="2" charset="-78"/>
                  </a:rPr>
                  <a:t>ویروس های کوچک بدون پوشش</a:t>
                </a:r>
              </a:p>
              <a:p>
                <a:pPr algn="ctr" eaLnBrk="0" hangingPunct="0"/>
                <a:r>
                  <a:rPr lang="fa-IR" sz="2000" b="1" dirty="0" smtClean="0">
                    <a:solidFill>
                      <a:srgbClr val="FFFF00"/>
                    </a:solidFill>
                    <a:latin typeface="Arial" pitchFamily="34" charset="0"/>
                    <a:cs typeface="B Roya" pitchFamily="2" charset="-78"/>
                  </a:rPr>
                  <a:t>کیست های انگلی</a:t>
                </a:r>
                <a:endParaRPr lang="en-US" sz="2000" b="1" dirty="0">
                  <a:solidFill>
                    <a:srgbClr val="FFFF00"/>
                  </a:solidFill>
                  <a:latin typeface="Arial" pitchFamily="34" charset="0"/>
                  <a:cs typeface="B Roya" pitchFamily="2" charset="-78"/>
                </a:endParaRPr>
              </a:p>
            </p:txBody>
          </p:sp>
          <p:sp>
            <p:nvSpPr>
              <p:cNvPr id="56431" name="Text Box 111"/>
              <p:cNvSpPr txBox="1">
                <a:spLocks noChangeArrowheads="1"/>
              </p:cNvSpPr>
              <p:nvPr/>
            </p:nvSpPr>
            <p:spPr bwMode="gray">
              <a:xfrm>
                <a:off x="2277" y="3776"/>
                <a:ext cx="2254" cy="238"/>
              </a:xfrm>
              <a:prstGeom prst="rect">
                <a:avLst/>
              </a:prstGeom>
              <a:noFill/>
              <a:ln w="9525" algn="ctr">
                <a:noFill/>
                <a:miter lim="800000"/>
                <a:headEnd/>
                <a:tailEnd/>
              </a:ln>
              <a:effectLst/>
            </p:spPr>
            <p:txBody>
              <a:bodyPr wrap="square">
                <a:spAutoFit/>
              </a:bodyPr>
              <a:lstStyle/>
              <a:p>
                <a:pPr algn="ctr" eaLnBrk="0" hangingPunct="0"/>
                <a:endParaRPr lang="en-US" sz="1400" dirty="0">
                  <a:solidFill>
                    <a:srgbClr val="FFFFFF"/>
                  </a:solidFill>
                  <a:effectLst>
                    <a:outerShdw blurRad="38100" dist="38100" dir="2700000" algn="tl">
                      <a:srgbClr val="C0C0C0"/>
                    </a:outerShdw>
                  </a:effectLst>
                </a:endParaRPr>
              </a:p>
            </p:txBody>
          </p:sp>
        </p:grpSp>
      </p:grpSp>
    </p:spTree>
    <p:extLst>
      <p:ext uri="{BB962C8B-B14F-4D97-AF65-F5344CB8AC3E}">
        <p14:creationId xmlns:p14="http://schemas.microsoft.com/office/powerpoint/2010/main" val="87512756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6322"/>
                                        </p:tgtEl>
                                        <p:attrNameLst>
                                          <p:attrName>style.visibility</p:attrName>
                                        </p:attrNameLst>
                                      </p:cBhvr>
                                      <p:to>
                                        <p:strVal val="visible"/>
                                      </p:to>
                                    </p:set>
                                    <p:animEffect transition="in" filter="box(in)">
                                      <p:cBhvr>
                                        <p:cTn id="7" dur="1000"/>
                                        <p:tgtEl>
                                          <p:spTgt spid="56322"/>
                                        </p:tgtEl>
                                      </p:cBhvr>
                                    </p:animEffect>
                                  </p:childTnLst>
                                </p:cTn>
                              </p:par>
                            </p:childTnLst>
                          </p:cTn>
                        </p:par>
                        <p:par>
                          <p:cTn id="8" fill="hold">
                            <p:stCondLst>
                              <p:cond delay="1000"/>
                            </p:stCondLst>
                            <p:childTnLst>
                              <p:par>
                                <p:cTn id="9" presetID="5" presetClass="entr" presetSubtype="1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heckerboard(across)">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304800" y="655638"/>
            <a:ext cx="7624786" cy="563562"/>
          </a:xfrm>
        </p:spPr>
        <p:txBody>
          <a:bodyPr>
            <a:noAutofit/>
          </a:bodyPr>
          <a:lstStyle/>
          <a:p>
            <a:pPr algn="ctr"/>
            <a:r>
              <a:rPr lang="fa-IR" sz="3600" kern="1200" dirty="0" smtClean="0">
                <a:solidFill>
                  <a:srgbClr val="FF0000"/>
                </a:solidFill>
                <a:effectLst>
                  <a:outerShdw blurRad="38100" dist="38100" dir="2700000" algn="tl">
                    <a:srgbClr val="FFFFFF"/>
                  </a:outerShdw>
                </a:effectLst>
                <a:cs typeface="B Titr" pitchFamily="2" charset="-78"/>
              </a:rPr>
              <a:t>سالم سازی وسایل و ابزار</a:t>
            </a:r>
            <a:endParaRPr lang="en-US" sz="3600" kern="1200" dirty="0">
              <a:solidFill>
                <a:srgbClr val="FF0000"/>
              </a:solidFill>
              <a:effectLst>
                <a:outerShdw blurRad="38100" dist="38100" dir="2700000" algn="tl">
                  <a:srgbClr val="FFFFFF"/>
                </a:outerShdw>
              </a:effectLst>
              <a:cs typeface="B Titr" pitchFamily="2" charset="-78"/>
            </a:endParaRPr>
          </a:p>
        </p:txBody>
      </p:sp>
      <p:sp>
        <p:nvSpPr>
          <p:cNvPr id="2" name="Footer Placeholder 1"/>
          <p:cNvSpPr>
            <a:spLocks noGrp="1"/>
          </p:cNvSpPr>
          <p:nvPr>
            <p:ph type="ftr" sz="quarter" idx="11"/>
          </p:nvPr>
        </p:nvSpPr>
        <p:spPr>
          <a:xfrm rot="5400000">
            <a:off x="6990186" y="3737240"/>
            <a:ext cx="3200400" cy="365760"/>
          </a:xfrm>
          <a:prstGeom prst="rect">
            <a:avLst/>
          </a:prstGeom>
        </p:spPr>
        <p:txBody>
          <a:bodyPr/>
          <a:lstStyle/>
          <a:p>
            <a:r>
              <a:rPr lang="en-US" smtClean="0"/>
              <a:t>www.hospitalhealth.blogfa.com</a:t>
            </a:r>
            <a:endParaRPr lang="en-US" dirty="0"/>
          </a:p>
        </p:txBody>
      </p:sp>
      <p:sp>
        <p:nvSpPr>
          <p:cNvPr id="6" name="Slide Number Placeholder 5"/>
          <p:cNvSpPr>
            <a:spLocks noGrp="1"/>
          </p:cNvSpPr>
          <p:nvPr>
            <p:ph type="sldNum" sz="quarter" idx="12"/>
          </p:nvPr>
        </p:nvSpPr>
        <p:spPr>
          <a:xfrm>
            <a:off x="8129016" y="5734050"/>
            <a:ext cx="609600" cy="521208"/>
          </a:xfrm>
          <a:prstGeom prst="rect">
            <a:avLst/>
          </a:prstGeom>
        </p:spPr>
        <p:txBody>
          <a:bodyPr/>
          <a:lstStyle/>
          <a:p>
            <a:fld id="{B17DCF89-3100-4DA2-B8F5-D900BB2B63E3}" type="slidenum">
              <a:rPr lang="en-US" smtClean="0"/>
              <a:pPr/>
              <a:t>8</a:t>
            </a:fld>
            <a:endParaRPr lang="en-US"/>
          </a:p>
        </p:txBody>
      </p:sp>
      <p:sp>
        <p:nvSpPr>
          <p:cNvPr id="8" name="Rectangle 7"/>
          <p:cNvSpPr/>
          <p:nvPr/>
        </p:nvSpPr>
        <p:spPr>
          <a:xfrm>
            <a:off x="228600" y="1676400"/>
            <a:ext cx="8686800" cy="5016758"/>
          </a:xfrm>
          <a:prstGeom prst="rect">
            <a:avLst/>
          </a:prstGeom>
        </p:spPr>
        <p:txBody>
          <a:bodyPr wrap="square">
            <a:spAutoFit/>
          </a:bodyPr>
          <a:lstStyle/>
          <a:p>
            <a:pPr algn="just" rtl="1">
              <a:spcBef>
                <a:spcPct val="50000"/>
              </a:spcBef>
              <a:buNone/>
            </a:pPr>
            <a:r>
              <a:rPr lang="ar-SA" sz="2000" b="1" dirty="0" smtClean="0">
                <a:solidFill>
                  <a:srgbClr val="FFFF00"/>
                </a:solidFill>
                <a:latin typeface="Arial" pitchFamily="34" charset="0"/>
                <a:cs typeface="B Nazanin" pitchFamily="2" charset="-78"/>
              </a:rPr>
              <a:t>وسايل و ابزار را از نظر حساسيت و نياز به روش و نوع عفونت</a:t>
            </a:r>
            <a:r>
              <a:rPr lang="fa-IR" sz="2000" b="1" dirty="0" smtClean="0">
                <a:solidFill>
                  <a:srgbClr val="FFFF00"/>
                </a:solidFill>
                <a:latin typeface="Arial" pitchFamily="34" charset="0"/>
                <a:cs typeface="B Nazanin" pitchFamily="2" charset="-78"/>
              </a:rPr>
              <a:t> </a:t>
            </a:r>
            <a:r>
              <a:rPr lang="ar-SA" sz="2000" b="1" dirty="0" smtClean="0">
                <a:solidFill>
                  <a:srgbClr val="FFFF00"/>
                </a:solidFill>
                <a:latin typeface="Arial" pitchFamily="34" charset="0"/>
                <a:cs typeface="B Nazanin" pitchFamily="2" charset="-78"/>
              </a:rPr>
              <a:t>زدايي به سه دسته تقسيم كرده است:</a:t>
            </a:r>
            <a:endParaRPr lang="fa-IR" sz="2000" b="1" dirty="0" smtClean="0">
              <a:solidFill>
                <a:srgbClr val="FFFF00"/>
              </a:solidFill>
              <a:latin typeface="Arial" pitchFamily="34" charset="0"/>
              <a:cs typeface="B Nazanin" pitchFamily="2" charset="-78"/>
            </a:endParaRPr>
          </a:p>
          <a:p>
            <a:pPr algn="just" rtl="1">
              <a:spcBef>
                <a:spcPct val="50000"/>
              </a:spcBef>
              <a:buNone/>
            </a:pPr>
            <a:endParaRPr lang="ar-SA" sz="2000" b="1" dirty="0" smtClean="0">
              <a:latin typeface="Arial" pitchFamily="34" charset="0"/>
              <a:cs typeface="B Nazanin" pitchFamily="2" charset="-78"/>
            </a:endParaRPr>
          </a:p>
          <a:p>
            <a:pPr algn="just" rtl="1">
              <a:spcBef>
                <a:spcPct val="50000"/>
              </a:spcBef>
            </a:pPr>
            <a:r>
              <a:rPr lang="ar-SA" sz="2000" b="1" dirty="0" smtClean="0">
                <a:solidFill>
                  <a:srgbClr val="000080"/>
                </a:solidFill>
                <a:latin typeface="Arial" pitchFamily="34" charset="0"/>
                <a:cs typeface="B Nazanin" pitchFamily="2" charset="-78"/>
              </a:rPr>
              <a:t>1 ـ  لوازم خطير يا حساس (</a:t>
            </a:r>
            <a:r>
              <a:rPr lang="en-US" sz="2000" b="1" dirty="0" smtClean="0">
                <a:solidFill>
                  <a:srgbClr val="000080"/>
                </a:solidFill>
                <a:latin typeface="Arial" pitchFamily="34" charset="0"/>
                <a:cs typeface="B Nazanin" pitchFamily="2" charset="-78"/>
              </a:rPr>
              <a:t>Critical devices</a:t>
            </a:r>
            <a:r>
              <a:rPr lang="ar-SA" sz="2000" b="1" dirty="0" smtClean="0">
                <a:solidFill>
                  <a:srgbClr val="000080"/>
                </a:solidFill>
                <a:latin typeface="Arial" pitchFamily="34" charset="0"/>
                <a:cs typeface="B Nazanin" pitchFamily="2" charset="-78"/>
              </a:rPr>
              <a:t>): </a:t>
            </a:r>
            <a:r>
              <a:rPr lang="ar-SA" sz="2000" dirty="0" smtClean="0">
                <a:latin typeface="Arial" pitchFamily="34" charset="0"/>
                <a:cs typeface="B Nazanin" pitchFamily="2" charset="-78"/>
              </a:rPr>
              <a:t>اين ها لوازمي هستند كه وارد بافت هاي استريل ياسيستم عروقي مي شوند مثل: سوزن ها، كاتترهاي عروقي، لوازم جراحي، كاتترهاي ادراري و غيره.</a:t>
            </a:r>
          </a:p>
          <a:p>
            <a:pPr algn="just" rtl="1">
              <a:spcBef>
                <a:spcPct val="50000"/>
              </a:spcBef>
            </a:pPr>
            <a:r>
              <a:rPr lang="ar-SA" sz="2000" b="1" dirty="0" smtClean="0">
                <a:solidFill>
                  <a:srgbClr val="000080"/>
                </a:solidFill>
                <a:latin typeface="Arial" pitchFamily="34" charset="0"/>
                <a:cs typeface="B Nazanin" pitchFamily="2" charset="-78"/>
              </a:rPr>
              <a:t>2 ـ  لوازم نيمه خطير (</a:t>
            </a:r>
            <a:r>
              <a:rPr lang="en-US" sz="2000" b="1" dirty="0" err="1" smtClean="0">
                <a:solidFill>
                  <a:srgbClr val="000080"/>
                </a:solidFill>
                <a:latin typeface="Arial" pitchFamily="34" charset="0"/>
                <a:cs typeface="B Nazanin" pitchFamily="2" charset="-78"/>
              </a:rPr>
              <a:t>Semicritical</a:t>
            </a:r>
            <a:r>
              <a:rPr lang="en-US" sz="2000" b="1" dirty="0" smtClean="0">
                <a:solidFill>
                  <a:srgbClr val="000080"/>
                </a:solidFill>
                <a:latin typeface="Arial" pitchFamily="34" charset="0"/>
                <a:cs typeface="B Nazanin" pitchFamily="2" charset="-78"/>
              </a:rPr>
              <a:t> devices</a:t>
            </a:r>
            <a:r>
              <a:rPr lang="ar-SA" sz="2000" b="1" dirty="0" smtClean="0">
                <a:solidFill>
                  <a:srgbClr val="000080"/>
                </a:solidFill>
                <a:latin typeface="Arial" pitchFamily="34" charset="0"/>
                <a:cs typeface="B Nazanin" pitchFamily="2" charset="-78"/>
              </a:rPr>
              <a:t>) : </a:t>
            </a:r>
            <a:r>
              <a:rPr lang="ar-SA" sz="2000" dirty="0" smtClean="0">
                <a:latin typeface="Arial" pitchFamily="34" charset="0"/>
                <a:cs typeface="B Nazanin" pitchFamily="2" charset="-78"/>
              </a:rPr>
              <a:t>اين ها لوازمي هستند كه با غشاءهاي مخاطي تماس پيدا مي كنند. مثل: آندوسكوپ ها، لوله تراشه و غيره.</a:t>
            </a:r>
          </a:p>
          <a:p>
            <a:pPr algn="just" rtl="1">
              <a:spcBef>
                <a:spcPct val="50000"/>
              </a:spcBef>
            </a:pPr>
            <a:r>
              <a:rPr lang="ar-SA" sz="2000" b="1" dirty="0" smtClean="0">
                <a:solidFill>
                  <a:srgbClr val="000080"/>
                </a:solidFill>
                <a:latin typeface="Arial" pitchFamily="34" charset="0"/>
                <a:cs typeface="B Nazanin" pitchFamily="2" charset="-78"/>
              </a:rPr>
              <a:t>3 ـ  لوازم بي خطر (</a:t>
            </a:r>
            <a:r>
              <a:rPr lang="en-US" sz="2000" b="1" dirty="0" smtClean="0">
                <a:solidFill>
                  <a:srgbClr val="000080"/>
                </a:solidFill>
                <a:latin typeface="Arial" pitchFamily="34" charset="0"/>
                <a:cs typeface="B Nazanin" pitchFamily="2" charset="-78"/>
              </a:rPr>
              <a:t>Noncritical devices</a:t>
            </a:r>
            <a:r>
              <a:rPr lang="ar-SA" sz="2000" b="1" dirty="0" smtClean="0">
                <a:solidFill>
                  <a:srgbClr val="000080"/>
                </a:solidFill>
                <a:latin typeface="Arial" pitchFamily="34" charset="0"/>
                <a:cs typeface="B Nazanin" pitchFamily="2" charset="-78"/>
              </a:rPr>
              <a:t>) : </a:t>
            </a:r>
            <a:r>
              <a:rPr lang="ar-SA" sz="2000" dirty="0" smtClean="0">
                <a:latin typeface="Arial" pitchFamily="34" charset="0"/>
                <a:cs typeface="B Nazanin" pitchFamily="2" charset="-78"/>
              </a:rPr>
              <a:t>اين ها لوازمي هستند كه با پوست سالم تماس پيدا مي كنند. مثل: گوشي معاينه، كاف فشارسنج، الكترودهاي  </a:t>
            </a:r>
            <a:r>
              <a:rPr lang="en-US" sz="2000" dirty="0" smtClean="0">
                <a:latin typeface="Arial" pitchFamily="34" charset="0"/>
                <a:cs typeface="B Nazanin" pitchFamily="2" charset="-78"/>
              </a:rPr>
              <a:t>ECG</a:t>
            </a:r>
            <a:r>
              <a:rPr lang="ar-SA" sz="2000" dirty="0" smtClean="0">
                <a:latin typeface="Arial" pitchFamily="34" charset="0"/>
                <a:cs typeface="B Nazanin" pitchFamily="2" charset="-78"/>
              </a:rPr>
              <a:t>  و غيره.</a:t>
            </a:r>
          </a:p>
          <a:p>
            <a:pPr algn="just" rtl="1">
              <a:spcBef>
                <a:spcPct val="50000"/>
              </a:spcBef>
            </a:pPr>
            <a:endParaRPr lang="ar-SA" sz="2000" dirty="0" smtClean="0">
              <a:latin typeface="Arial" pitchFamily="34" charset="0"/>
              <a:cs typeface="B Nazanin" pitchFamily="2" charset="-78"/>
            </a:endParaRPr>
          </a:p>
          <a:p>
            <a:pPr algn="just" rtl="1">
              <a:spcBef>
                <a:spcPct val="50000"/>
              </a:spcBef>
              <a:buFont typeface="Wingdings" pitchFamily="2" charset="2"/>
              <a:buChar char="Ø"/>
            </a:pPr>
            <a:r>
              <a:rPr lang="ar-SA" sz="2000" dirty="0" smtClean="0">
                <a:latin typeface="Arial" pitchFamily="34" charset="0"/>
                <a:cs typeface="B Nazanin" pitchFamily="2" charset="-78"/>
              </a:rPr>
              <a:t>لوازم خطير را حتما بايد سترون كنيم. لوازم نيمه خطير را حتي المقدورسترون و اگر ميسر نبود در حد  </a:t>
            </a:r>
            <a:r>
              <a:rPr lang="en-US" sz="2000" dirty="0" smtClean="0">
                <a:latin typeface="Arial" pitchFamily="34" charset="0"/>
                <a:cs typeface="B Nazanin" pitchFamily="2" charset="-78"/>
              </a:rPr>
              <a:t>H.L.D</a:t>
            </a:r>
            <a:r>
              <a:rPr lang="ar-SA" sz="2000" dirty="0" smtClean="0">
                <a:latin typeface="Arial" pitchFamily="34" charset="0"/>
                <a:cs typeface="B Nazanin" pitchFamily="2" charset="-78"/>
              </a:rPr>
              <a:t>  عفونت زدايي مي كنيم، و لوازم بي خطررا با آب و صابون يا مواد گندزدا در حد  </a:t>
            </a:r>
            <a:r>
              <a:rPr lang="en-US" sz="2000" dirty="0" smtClean="0">
                <a:latin typeface="Arial" pitchFamily="34" charset="0"/>
                <a:cs typeface="B Nazanin" pitchFamily="2" charset="-78"/>
              </a:rPr>
              <a:t>L.L.D</a:t>
            </a:r>
            <a:r>
              <a:rPr lang="ar-SA" sz="2000" dirty="0" smtClean="0">
                <a:latin typeface="Arial" pitchFamily="34" charset="0"/>
                <a:cs typeface="B Nazanin" pitchFamily="2" charset="-78"/>
              </a:rPr>
              <a:t>  عفونت زدايي مي نماييم.</a:t>
            </a:r>
            <a:endParaRPr lang="en-US" sz="2000" dirty="0" smtClean="0">
              <a:latin typeface="Arial" pitchFamily="34" charset="0"/>
              <a:cs typeface="B Nazanin" pitchFamily="2" charset="-78"/>
            </a:endParaRPr>
          </a:p>
          <a:p>
            <a:pPr algn="just" rtl="1"/>
            <a:endParaRPr lang="en-US" sz="2000" dirty="0">
              <a:latin typeface="Arial" pitchFamily="34" charset="0"/>
              <a:cs typeface="B Nazanin" pitchFamily="2" charset="-78"/>
            </a:endParaRPr>
          </a:p>
        </p:txBody>
      </p:sp>
    </p:spTree>
    <p:extLst>
      <p:ext uri="{BB962C8B-B14F-4D97-AF65-F5344CB8AC3E}">
        <p14:creationId xmlns:p14="http://schemas.microsoft.com/office/powerpoint/2010/main" val="2446585508"/>
      </p:ext>
    </p:extLst>
  </p:cSld>
  <p:clrMapOvr>
    <a:masterClrMapping/>
  </p:clrMapOvr>
  <p:transition spd="slow">
    <p:whee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1+#ppt_w/2"/>
                                          </p:val>
                                        </p:tav>
                                        <p:tav tm="100000">
                                          <p:val>
                                            <p:strVal val="#ppt_x"/>
                                          </p:val>
                                        </p:tav>
                                      </p:tavLst>
                                    </p:anim>
                                    <p:anim calcmode="lin" valueType="num">
                                      <p:cBhvr additive="base">
                                        <p:cTn id="8" dur="2000" fill="hold"/>
                                        <p:tgtEl>
                                          <p:spTgt spid="8"/>
                                        </p:tgtEl>
                                        <p:attrNameLst>
                                          <p:attrName>ppt_y</p:attrName>
                                        </p:attrNameLst>
                                      </p:cBhvr>
                                      <p:tavLst>
                                        <p:tav tm="0">
                                          <p:val>
                                            <p:strVal val="#ppt_y"/>
                                          </p:val>
                                        </p:tav>
                                        <p:tav tm="100000">
                                          <p:val>
                                            <p:strVal val="#ppt_y"/>
                                          </p:val>
                                        </p:tav>
                                      </p:tavLst>
                                    </p:anim>
                                  </p:childTnLst>
                                </p:cTn>
                              </p:par>
                              <p:par>
                                <p:cTn id="9" presetID="5" presetClass="entr" presetSubtype="1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heckerboard(across)">
                                      <p:cBhvr>
                                        <p:cTn id="1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1"/>
          <p:cNvSpPr>
            <a:spLocks noGrp="1"/>
          </p:cNvSpPr>
          <p:nvPr>
            <p:ph type="title"/>
          </p:nvPr>
        </p:nvSpPr>
        <p:spPr>
          <a:xfrm>
            <a:off x="611560" y="0"/>
            <a:ext cx="8013576" cy="1124744"/>
          </a:xfrm>
        </p:spPr>
        <p:txBody>
          <a:bodyPr>
            <a:normAutofit fontScale="90000"/>
          </a:bodyPr>
          <a:lstStyle/>
          <a:p>
            <a:r>
              <a:rPr lang="fa-IR" sz="6600" b="1" dirty="0">
                <a:solidFill>
                  <a:srgbClr val="FFC000"/>
                </a:solidFill>
                <a:cs typeface="B Jadid" pitchFamily="2" charset="-78"/>
              </a:rPr>
              <a:t>گندزدایی و </a:t>
            </a:r>
            <a:r>
              <a:rPr lang="fa-IR" sz="6600" b="1" dirty="0" smtClean="0">
                <a:solidFill>
                  <a:srgbClr val="FFC000"/>
                </a:solidFill>
                <a:cs typeface="B Jadid" pitchFamily="2" charset="-78"/>
              </a:rPr>
              <a:t>سترون سازی</a:t>
            </a:r>
            <a:endParaRPr lang="fa-IR" sz="6600" b="1" dirty="0">
              <a:solidFill>
                <a:srgbClr val="FFC000"/>
              </a:solidFill>
              <a:cs typeface="B Jadid" pitchFamily="2" charset="-78"/>
            </a:endParaRPr>
          </a:p>
        </p:txBody>
      </p:sp>
    </p:spTree>
    <p:extLst>
      <p:ext uri="{BB962C8B-B14F-4D97-AF65-F5344CB8AC3E}">
        <p14:creationId xmlns:p14="http://schemas.microsoft.com/office/powerpoint/2010/main" val="1507546070"/>
      </p:ext>
    </p:extLst>
  </p:cSld>
  <p:clrMapOvr>
    <a:masterClrMapping/>
  </p:clrMapOvr>
  <p:transition spd="slow">
    <p:randomBa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502</TotalTime>
  <Words>2292</Words>
  <Application>Microsoft Office PowerPoint</Application>
  <PresentationFormat>On-screen Show (4:3)</PresentationFormat>
  <Paragraphs>241</Paragraphs>
  <Slides>35</Slides>
  <Notes>1</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35</vt:i4>
      </vt:variant>
    </vt:vector>
  </HeadingPairs>
  <TitlesOfParts>
    <vt:vector size="51" baseType="lpstr">
      <vt:lpstr>Arial</vt:lpstr>
      <vt:lpstr>B Jadid</vt:lpstr>
      <vt:lpstr>B Lotus</vt:lpstr>
      <vt:lpstr>B Nazanin</vt:lpstr>
      <vt:lpstr>B Roya</vt:lpstr>
      <vt:lpstr>B Titr</vt:lpstr>
      <vt:lpstr>Calibri</vt:lpstr>
      <vt:lpstr>Century Gothic</vt:lpstr>
      <vt:lpstr>Courier New</vt:lpstr>
      <vt:lpstr>Jadid</vt:lpstr>
      <vt:lpstr>Sina</vt:lpstr>
      <vt:lpstr>Times New Roman</vt:lpstr>
      <vt:lpstr>Verdana</vt:lpstr>
      <vt:lpstr>Wingdings</vt:lpstr>
      <vt:lpstr>Wingdings 3</vt:lpstr>
      <vt:lpstr>Ion Boardroom</vt:lpstr>
      <vt:lpstr>به نام خداوند بخشاینده ی مهربان</vt:lpstr>
      <vt:lpstr>PowerPoint Presentation</vt:lpstr>
      <vt:lpstr>PowerPoint Presentation</vt:lpstr>
      <vt:lpstr>PowerPoint Presentation</vt:lpstr>
      <vt:lpstr>سطوح گندزدایی</vt:lpstr>
      <vt:lpstr> طبقه بندی انواع مواد گندزدا</vt:lpstr>
      <vt:lpstr>مقاومت و حساسيت ارگانيسم ها به مواد گندزدا</vt:lpstr>
      <vt:lpstr>سالم سازی وسایل و ابزار</vt:lpstr>
      <vt:lpstr>گندزدایی و سترون سازی</vt:lpstr>
      <vt:lpstr>تعاریف کلیدی</vt:lpstr>
      <vt:lpstr>PowerPoint Presentation</vt:lpstr>
      <vt:lpstr>PowerPoint Presentation</vt:lpstr>
      <vt:lpstr>PowerPoint Presentation</vt:lpstr>
      <vt:lpstr>کاربرد مواد گندزدا و ضد عفونی کننده</vt:lpstr>
      <vt:lpstr>نکات مورد توجه در خصوص کاربرد گندزدا و ضدعفونی کننده ها</vt:lpstr>
      <vt:lpstr>اقدامات احتیاطی به منظور ایجاد ایمنی: </vt:lpstr>
      <vt:lpstr>مراحل اصلي آماده سازي</vt:lpstr>
      <vt:lpstr>مرحله اول : رفع آلودگي </vt:lpstr>
      <vt:lpstr>مرحله دوم : تميز كردن) پاكسازي (</vt:lpstr>
      <vt:lpstr>PowerPoint Presentation</vt:lpstr>
      <vt:lpstr>PowerPoint Presentation</vt:lpstr>
      <vt:lpstr>چند نمونه از مواد گندزدای مصرفی موجود دربازار</vt:lpstr>
      <vt:lpstr>دستورالعمل مصرف گندزداهای دربیمارستان </vt:lpstr>
      <vt:lpstr>سارفوسپتII: </vt:lpstr>
      <vt:lpstr>PowerPoint Presentation</vt:lpstr>
      <vt:lpstr>سارفوسپت کوئیک:اسپری سریع الاثرویژه سطوح و تجهیزات الکترونیکی</vt:lpstr>
      <vt:lpstr>آب ژاول/NaOCl</vt:lpstr>
      <vt:lpstr>PowerPoint Presentation</vt:lpstr>
      <vt:lpstr>توجه:  </vt:lpstr>
      <vt:lpstr>پویدون آیداین 10 % ( بتادین ) : </vt:lpstr>
      <vt:lpstr>دکونکس 54 اسپورساید</vt:lpstr>
      <vt:lpstr>الکل70 درجه : </vt:lpstr>
      <vt:lpstr>PowerPoint Presentation</vt:lpstr>
      <vt:lpstr>هل ومد فورته:ضدعفونی در سطح متوسط </vt:lpstr>
      <vt:lpstr>با تشکر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mohamad aram khalesi</cp:lastModifiedBy>
  <cp:revision>60</cp:revision>
  <dcterms:created xsi:type="dcterms:W3CDTF">2014-07-21T08:28:19Z</dcterms:created>
  <dcterms:modified xsi:type="dcterms:W3CDTF">2021-11-08T05:00:28Z</dcterms:modified>
</cp:coreProperties>
</file>